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79" r:id="rId4"/>
    <p:sldId id="307" r:id="rId5"/>
    <p:sldId id="485" r:id="rId6"/>
    <p:sldId id="486" r:id="rId7"/>
    <p:sldId id="365" r:id="rId8"/>
    <p:sldId id="380" r:id="rId9"/>
    <p:sldId id="381" r:id="rId10"/>
    <p:sldId id="366" r:id="rId11"/>
    <p:sldId id="368" r:id="rId12"/>
    <p:sldId id="369" r:id="rId13"/>
    <p:sldId id="427" r:id="rId14"/>
    <p:sldId id="551" r:id="rId15"/>
    <p:sldId id="552" r:id="rId16"/>
    <p:sldId id="553" r:id="rId17"/>
    <p:sldId id="554" r:id="rId18"/>
    <p:sldId id="570" r:id="rId19"/>
    <p:sldId id="426" r:id="rId20"/>
    <p:sldId id="556" r:id="rId21"/>
    <p:sldId id="557" r:id="rId22"/>
    <p:sldId id="558" r:id="rId23"/>
    <p:sldId id="559" r:id="rId24"/>
    <p:sldId id="560" r:id="rId25"/>
    <p:sldId id="424" r:id="rId26"/>
    <p:sldId id="561" r:id="rId27"/>
    <p:sldId id="562" r:id="rId28"/>
    <p:sldId id="563" r:id="rId29"/>
    <p:sldId id="564" r:id="rId30"/>
    <p:sldId id="565" r:id="rId31"/>
    <p:sldId id="433" r:id="rId32"/>
    <p:sldId id="566" r:id="rId33"/>
    <p:sldId id="567" r:id="rId34"/>
    <p:sldId id="568" r:id="rId35"/>
    <p:sldId id="569" r:id="rId36"/>
    <p:sldId id="442" r:id="rId37"/>
    <p:sldId id="443" r:id="rId38"/>
    <p:sldId id="448" r:id="rId39"/>
    <p:sldId id="449" r:id="rId40"/>
    <p:sldId id="451" r:id="rId41"/>
    <p:sldId id="452" r:id="rId42"/>
    <p:sldId id="453" r:id="rId43"/>
    <p:sldId id="478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5" r:id="rId65"/>
    <p:sldId id="476" r:id="rId66"/>
    <p:sldId id="303" r:id="rId67"/>
    <p:sldId id="320" r:id="rId68"/>
    <p:sldId id="319" r:id="rId69"/>
    <p:sldId id="304" r:id="rId70"/>
    <p:sldId id="315" r:id="rId71"/>
    <p:sldId id="322" r:id="rId72"/>
    <p:sldId id="325" r:id="rId73"/>
    <p:sldId id="324" r:id="rId74"/>
    <p:sldId id="327" r:id="rId75"/>
    <p:sldId id="329" r:id="rId76"/>
    <p:sldId id="308" r:id="rId77"/>
    <p:sldId id="309" r:id="rId78"/>
    <p:sldId id="310" r:id="rId79"/>
    <p:sldId id="312" r:id="rId80"/>
    <p:sldId id="313" r:id="rId81"/>
    <p:sldId id="314" r:id="rId82"/>
    <p:sldId id="477" r:id="rId83"/>
    <p:sldId id="335" r:id="rId84"/>
    <p:sldId id="336" r:id="rId85"/>
    <p:sldId id="337" r:id="rId86"/>
    <p:sldId id="338" r:id="rId87"/>
    <p:sldId id="341" r:id="rId88"/>
    <p:sldId id="480" r:id="rId89"/>
    <p:sldId id="343" r:id="rId90"/>
    <p:sldId id="481" r:id="rId91"/>
    <p:sldId id="482" r:id="rId92"/>
    <p:sldId id="483" r:id="rId93"/>
    <p:sldId id="484" r:id="rId94"/>
    <p:sldId id="344" r:id="rId95"/>
    <p:sldId id="348" r:id="rId96"/>
    <p:sldId id="349" r:id="rId97"/>
    <p:sldId id="350" r:id="rId98"/>
    <p:sldId id="351" r:id="rId99"/>
    <p:sldId id="352" r:id="rId100"/>
    <p:sldId id="385" r:id="rId101"/>
    <p:sldId id="386" r:id="rId102"/>
    <p:sldId id="387" r:id="rId103"/>
    <p:sldId id="388" r:id="rId104"/>
    <p:sldId id="389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397" r:id="rId113"/>
    <p:sldId id="398" r:id="rId114"/>
    <p:sldId id="399" r:id="rId115"/>
    <p:sldId id="400" r:id="rId116"/>
    <p:sldId id="544" r:id="rId117"/>
    <p:sldId id="488" r:id="rId118"/>
    <p:sldId id="546" r:id="rId119"/>
    <p:sldId id="489" r:id="rId120"/>
    <p:sldId id="490" r:id="rId121"/>
    <p:sldId id="491" r:id="rId122"/>
    <p:sldId id="492" r:id="rId123"/>
    <p:sldId id="493" r:id="rId124"/>
    <p:sldId id="494" r:id="rId125"/>
    <p:sldId id="495" r:id="rId126"/>
    <p:sldId id="496" r:id="rId127"/>
    <p:sldId id="497" r:id="rId128"/>
    <p:sldId id="498" r:id="rId129"/>
    <p:sldId id="499" r:id="rId130"/>
    <p:sldId id="500" r:id="rId131"/>
    <p:sldId id="548" r:id="rId132"/>
    <p:sldId id="501" r:id="rId133"/>
    <p:sldId id="502" r:id="rId134"/>
    <p:sldId id="503" r:id="rId135"/>
    <p:sldId id="550" r:id="rId136"/>
    <p:sldId id="504" r:id="rId137"/>
    <p:sldId id="506" r:id="rId138"/>
    <p:sldId id="507" r:id="rId139"/>
    <p:sldId id="505" r:id="rId140"/>
    <p:sldId id="508" r:id="rId141"/>
    <p:sldId id="509" r:id="rId142"/>
    <p:sldId id="581" r:id="rId143"/>
    <p:sldId id="510" r:id="rId144"/>
    <p:sldId id="511" r:id="rId145"/>
    <p:sldId id="512" r:id="rId146"/>
    <p:sldId id="513" r:id="rId147"/>
    <p:sldId id="514" r:id="rId148"/>
    <p:sldId id="571" r:id="rId149"/>
    <p:sldId id="572" r:id="rId150"/>
    <p:sldId id="573" r:id="rId151"/>
    <p:sldId id="515" r:id="rId152"/>
    <p:sldId id="516" r:id="rId153"/>
    <p:sldId id="517" r:id="rId154"/>
    <p:sldId id="518" r:id="rId155"/>
    <p:sldId id="519" r:id="rId156"/>
    <p:sldId id="520" r:id="rId157"/>
    <p:sldId id="521" r:id="rId158"/>
    <p:sldId id="522" r:id="rId159"/>
    <p:sldId id="574" r:id="rId160"/>
    <p:sldId id="523" r:id="rId161"/>
    <p:sldId id="524" r:id="rId162"/>
    <p:sldId id="525" r:id="rId163"/>
    <p:sldId id="526" r:id="rId164"/>
    <p:sldId id="527" r:id="rId165"/>
    <p:sldId id="528" r:id="rId166"/>
    <p:sldId id="529" r:id="rId167"/>
    <p:sldId id="530" r:id="rId168"/>
    <p:sldId id="531" r:id="rId169"/>
    <p:sldId id="532" r:id="rId170"/>
    <p:sldId id="533" r:id="rId171"/>
    <p:sldId id="534" r:id="rId172"/>
    <p:sldId id="535" r:id="rId173"/>
    <p:sldId id="536" r:id="rId174"/>
    <p:sldId id="537" r:id="rId175"/>
    <p:sldId id="538" r:id="rId176"/>
    <p:sldId id="575" r:id="rId177"/>
    <p:sldId id="579" r:id="rId178"/>
    <p:sldId id="580" r:id="rId179"/>
    <p:sldId id="576" r:id="rId180"/>
    <p:sldId id="577" r:id="rId181"/>
    <p:sldId id="578" r:id="rId182"/>
    <p:sldId id="539" r:id="rId183"/>
    <p:sldId id="540" r:id="rId184"/>
    <p:sldId id="541" r:id="rId1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60"/>
  </p:normalViewPr>
  <p:slideViewPr>
    <p:cSldViewPr>
      <p:cViewPr varScale="1">
        <p:scale>
          <a:sx n="103" d="100"/>
          <a:sy n="103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slide" Target="slides/slide173.xml"/><Relationship Id="rId170" Type="http://schemas.openxmlformats.org/officeDocument/2006/relationships/slide" Target="slides/slide168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1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0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3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2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18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4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4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5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33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38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5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0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6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BFAFE-1626-4CEA-8BF2-8E38B8A4075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25CB0-A893-4CCB-8A1A-D0D7FDF5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9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BFAFE-1626-4CEA-8BF2-8E38B8A40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25CB0-A893-4CCB-8A1A-D0D7FDF59F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4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Meteorology of Tornado  Forecasting:</a:t>
            </a:r>
            <a:br>
              <a:rPr lang="en-US" dirty="0" smtClean="0"/>
            </a:br>
            <a:r>
              <a:rPr lang="en-US" dirty="0" smtClean="0"/>
              <a:t>Ingredients - Moisture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 Thompson</a:t>
            </a:r>
          </a:p>
          <a:p>
            <a:r>
              <a:rPr lang="en-US" dirty="0" smtClean="0"/>
              <a:t>SPC</a:t>
            </a:r>
            <a:endParaRPr lang="en-US" dirty="0"/>
          </a:p>
        </p:txBody>
      </p:sp>
      <p:pic>
        <p:nvPicPr>
          <p:cNvPr id="4" name="Picture 4" descr="spc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640" y="4572000"/>
            <a:ext cx="34424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15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://www.spc.noaa.gov/obswx/maps/500_010406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760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592174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8" name="Picture 4" descr="http://www.spc.noaa.gov/obswx/maps/500_010407_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0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592174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http://www.spc.noaa.gov/obswx/maps/850_010406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0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592174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www.spc.noaa.gov/obswx/maps/850_010407_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760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0400" y="592174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3" name="TextBox 2"/>
          <p:cNvSpPr txBox="1"/>
          <p:nvPr/>
        </p:nvSpPr>
        <p:spPr>
          <a:xfrm>
            <a:off x="1786693" y="609600"/>
            <a:ext cx="22026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before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1786693" y="609600"/>
            <a:ext cx="22026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of event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6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TLH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8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5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details matter!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Sounding from evening before might lead you to believe a major outbreak was coming, given approaching shortwave trough</a:t>
            </a:r>
          </a:p>
          <a:p>
            <a:r>
              <a:rPr lang="en-US" dirty="0" smtClean="0"/>
              <a:t>Low-level drying and warming near 700 </a:t>
            </a:r>
            <a:r>
              <a:rPr lang="en-US" dirty="0" err="1" smtClean="0"/>
              <a:t>mb</a:t>
            </a:r>
            <a:r>
              <a:rPr lang="en-US" dirty="0" smtClean="0"/>
              <a:t> reduced MLCAPE from almost </a:t>
            </a:r>
            <a:r>
              <a:rPr lang="en-US" dirty="0" smtClean="0">
                <a:solidFill>
                  <a:srgbClr val="FF0000"/>
                </a:solidFill>
              </a:rPr>
              <a:t>3000</a:t>
            </a:r>
            <a:r>
              <a:rPr lang="en-US" dirty="0" smtClean="0"/>
              <a:t> J kg</a:t>
            </a:r>
            <a:r>
              <a:rPr lang="en-US" baseline="30000" dirty="0" smtClean="0"/>
              <a:t>-1</a:t>
            </a:r>
            <a:r>
              <a:rPr lang="en-US" dirty="0" smtClean="0"/>
              <a:t> to under </a:t>
            </a:r>
            <a:r>
              <a:rPr lang="en-US" dirty="0" smtClean="0">
                <a:solidFill>
                  <a:srgbClr val="00B0F0"/>
                </a:solidFill>
              </a:rPr>
              <a:t>500</a:t>
            </a:r>
            <a:r>
              <a:rPr lang="en-US" dirty="0" smtClean="0"/>
              <a:t> J kg</a:t>
            </a:r>
            <a:r>
              <a:rPr lang="en-US" baseline="30000" dirty="0" smtClean="0"/>
              <a:t>-1</a:t>
            </a:r>
            <a:r>
              <a:rPr lang="en-US" dirty="0" smtClean="0"/>
              <a:t>, and increased CIN from </a:t>
            </a:r>
            <a:r>
              <a:rPr lang="en-US" dirty="0" smtClean="0">
                <a:solidFill>
                  <a:srgbClr val="FF0000"/>
                </a:solidFill>
              </a:rPr>
              <a:t>60</a:t>
            </a:r>
            <a:r>
              <a:rPr lang="en-US" dirty="0" smtClean="0"/>
              <a:t> </a:t>
            </a:r>
            <a:r>
              <a:rPr lang="en-US" dirty="0"/>
              <a:t>J kg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 smtClean="0">
                <a:solidFill>
                  <a:srgbClr val="FF0000"/>
                </a:solidFill>
              </a:rPr>
              <a:t>600</a:t>
            </a:r>
            <a:r>
              <a:rPr lang="en-US" dirty="0" smtClean="0"/>
              <a:t> </a:t>
            </a:r>
            <a:r>
              <a:rPr lang="en-US" dirty="0"/>
              <a:t>J </a:t>
            </a:r>
            <a:r>
              <a:rPr lang="en-US" dirty="0" smtClean="0"/>
              <a:t>kg</a:t>
            </a:r>
            <a:r>
              <a:rPr lang="en-US" baseline="30000" dirty="0" smtClean="0"/>
              <a:t>-1</a:t>
            </a:r>
            <a:r>
              <a:rPr lang="en-US" dirty="0" smtClean="0"/>
              <a:t>!</a:t>
            </a:r>
          </a:p>
          <a:p>
            <a:r>
              <a:rPr lang="en-US" dirty="0" smtClean="0"/>
              <a:t>Don’t assume anything – always look at observed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Low-level Moisture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mass modification is a multi-day process</a:t>
            </a:r>
          </a:p>
          <a:p>
            <a:pPr lvl="1"/>
            <a:r>
              <a:rPr lang="en-US" dirty="0" smtClean="0"/>
              <a:t>Where is the air coming from?</a:t>
            </a:r>
          </a:p>
          <a:p>
            <a:pPr lvl="1"/>
            <a:r>
              <a:rPr lang="en-US" dirty="0" smtClean="0"/>
              <a:t>What are the underlying ocean characteristics?</a:t>
            </a:r>
          </a:p>
          <a:p>
            <a:pPr lvl="1"/>
            <a:r>
              <a:rPr lang="en-US" dirty="0" smtClean="0"/>
              <a:t>What is the character of the returning moist layer?</a:t>
            </a:r>
          </a:p>
          <a:p>
            <a:r>
              <a:rPr lang="en-US" dirty="0" smtClean="0"/>
              <a:t>Mixing and evapotranspiration:</a:t>
            </a:r>
          </a:p>
          <a:p>
            <a:pPr lvl="1"/>
            <a:r>
              <a:rPr lang="en-US" dirty="0" smtClean="0"/>
              <a:t>Vertical moisture structure matters</a:t>
            </a:r>
          </a:p>
          <a:p>
            <a:pPr lvl="1"/>
            <a:r>
              <a:rPr lang="en-US" dirty="0" smtClean="0"/>
              <a:t>Height and strength of “cap” matters</a:t>
            </a:r>
          </a:p>
          <a:p>
            <a:pPr lvl="1"/>
            <a:r>
              <a:rPr lang="en-US" dirty="0" smtClean="0"/>
              <a:t>Are there local/regional moisture sources?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4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Meteorology of Tornado  Forecasting:</a:t>
            </a:r>
            <a:br>
              <a:rPr lang="en-US" dirty="0" smtClean="0"/>
            </a:br>
            <a:r>
              <a:rPr lang="en-US" dirty="0" smtClean="0"/>
              <a:t>Ingredients – Lapse Rates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 Thompson</a:t>
            </a:r>
          </a:p>
          <a:p>
            <a:r>
              <a:rPr lang="en-US" dirty="0" smtClean="0"/>
              <a:t>SPC</a:t>
            </a:r>
            <a:endParaRPr lang="en-US" dirty="0"/>
          </a:p>
        </p:txBody>
      </p:sp>
      <p:pic>
        <p:nvPicPr>
          <p:cNvPr id="4" name="Picture 4" descr="spc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640" y="4572000"/>
            <a:ext cx="34424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0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Lapse rates – Elevated Mixed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Starts with strong daytime heating over the high terrain of west and southwest US</a:t>
            </a:r>
          </a:p>
          <a:p>
            <a:r>
              <a:rPr lang="en-US" dirty="0" smtClean="0"/>
              <a:t>Surface heating drives vertical mixing</a:t>
            </a:r>
          </a:p>
          <a:p>
            <a:pPr lvl="1"/>
            <a:r>
              <a:rPr lang="en-US" sz="2400" dirty="0" smtClean="0"/>
              <a:t>Depth of mixed layer depends on surface warming and midlevel temperatures</a:t>
            </a:r>
          </a:p>
          <a:p>
            <a:pPr lvl="1"/>
            <a:r>
              <a:rPr lang="en-US" sz="2400" dirty="0" smtClean="0"/>
              <a:t>Stronger heating and/or cooler midlevel temperatures result in deeper mixing and deeper layer of steep lapse rates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3291840"/>
            <a:ext cx="17152207" cy="10972800"/>
          </a:xfrm>
        </p:spPr>
      </p:pic>
      <p:sp>
        <p:nvSpPr>
          <p:cNvPr id="5" name="5-Point Star 4"/>
          <p:cNvSpPr/>
          <p:nvPr/>
        </p:nvSpPr>
        <p:spPr>
          <a:xfrm>
            <a:off x="5638800" y="29718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648200" y="29718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733800" y="28194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22914" y="24664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ABQ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4657" y="2602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5257" y="26510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before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ABQ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next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AMA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9376" r="17400" b="-3124"/>
          <a:stretch/>
        </p:blipFill>
        <p:spPr>
          <a:xfrm>
            <a:off x="0" y="0"/>
            <a:ext cx="10972800" cy="8229600"/>
          </a:xfrm>
        </p:spPr>
      </p:pic>
      <p:sp>
        <p:nvSpPr>
          <p:cNvPr id="3" name="TextBox 2"/>
          <p:cNvSpPr txBox="1"/>
          <p:nvPr/>
        </p:nvSpPr>
        <p:spPr>
          <a:xfrm>
            <a:off x="4038600" y="130314"/>
            <a:ext cx="134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Day 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</p:spTree>
    <p:extLst>
      <p:ext uri="{BB962C8B-B14F-4D97-AF65-F5344CB8AC3E}">
        <p14:creationId xmlns:p14="http://schemas.microsoft.com/office/powerpoint/2010/main" val="7165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of event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OUN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</p:spTree>
    <p:extLst>
      <p:ext uri="{BB962C8B-B14F-4D97-AF65-F5344CB8AC3E}">
        <p14:creationId xmlns:p14="http://schemas.microsoft.com/office/powerpoint/2010/main" val="27087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Climatology of the EML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Series of papers by </a:t>
            </a:r>
            <a:r>
              <a:rPr lang="en-US" dirty="0" err="1" smtClean="0"/>
              <a:t>Lanicci</a:t>
            </a:r>
            <a:r>
              <a:rPr lang="en-US" dirty="0" smtClean="0"/>
              <a:t> and Warner (1991)</a:t>
            </a:r>
          </a:p>
          <a:p>
            <a:pPr lvl="1"/>
            <a:r>
              <a:rPr lang="en-US" i="1" dirty="0" smtClean="0"/>
              <a:t>Weather and Forecasting (</a:t>
            </a:r>
            <a:r>
              <a:rPr lang="en-US" dirty="0" smtClean="0"/>
              <a:t>June issue)</a:t>
            </a:r>
          </a:p>
          <a:p>
            <a:r>
              <a:rPr lang="en-US" dirty="0" smtClean="0"/>
              <a:t>Distribution of maximum surface potential temperature</a:t>
            </a:r>
          </a:p>
          <a:p>
            <a:pPr lvl="1"/>
            <a:r>
              <a:rPr lang="en-US" dirty="0" smtClean="0"/>
              <a:t>What is the “normal” dry </a:t>
            </a:r>
            <a:r>
              <a:rPr lang="en-US" dirty="0" err="1" smtClean="0"/>
              <a:t>adiabat</a:t>
            </a:r>
            <a:r>
              <a:rPr lang="en-US" dirty="0" smtClean="0"/>
              <a:t> value by month over the high terrain of the west?</a:t>
            </a:r>
          </a:p>
          <a:p>
            <a:pPr lvl="1"/>
            <a:r>
              <a:rPr lang="en-US" dirty="0" smtClean="0"/>
              <a:t>See their Fig. 6 for April (36-40 C), May (40-44 C), and June (48-52 C)</a:t>
            </a:r>
          </a:p>
        </p:txBody>
      </p:sp>
    </p:spTree>
    <p:extLst>
      <p:ext uri="{BB962C8B-B14F-4D97-AF65-F5344CB8AC3E}">
        <p14:creationId xmlns:p14="http://schemas.microsoft.com/office/powerpoint/2010/main" val="2612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Fig. 6 </a:t>
            </a:r>
            <a:r>
              <a:rPr lang="en-US" dirty="0" err="1" smtClean="0"/>
              <a:t>Lanicci</a:t>
            </a:r>
            <a:r>
              <a:rPr lang="en-US" dirty="0" smtClean="0"/>
              <a:t> and Warner (1991)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188720"/>
            <a:ext cx="4114800" cy="555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114800" y="3429000"/>
            <a:ext cx="1447800" cy="13716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376085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36-40 C</a:t>
            </a:r>
            <a:endParaRPr lang="en-US" sz="4000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4953000" y="4114800"/>
            <a:ext cx="1828800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6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188720"/>
            <a:ext cx="4114800" cy="558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114800" y="3429000"/>
            <a:ext cx="1447800" cy="13716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53000" y="4114800"/>
            <a:ext cx="1828800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800" y="376085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40-44 C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188720"/>
            <a:ext cx="4114800" cy="54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114800" y="3429000"/>
            <a:ext cx="1447800" cy="13716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53000" y="4114800"/>
            <a:ext cx="1828800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1800" y="376085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48-52 C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4495800" y="4876800"/>
            <a:ext cx="1066800" cy="914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4648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~38 C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562600" y="5791200"/>
            <a:ext cx="685800" cy="5334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3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cxnSp>
        <p:nvCxnSpPr>
          <p:cNvPr id="6" name="Straight Connector 5"/>
          <p:cNvCxnSpPr/>
          <p:nvPr/>
        </p:nvCxnSpPr>
        <p:spPr>
          <a:xfrm flipH="1" flipV="1">
            <a:off x="4482353" y="4724400"/>
            <a:ext cx="1981200" cy="1600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800600" y="4724400"/>
            <a:ext cx="2057400" cy="1600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191000" y="4724400"/>
            <a:ext cx="1905000" cy="1600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19272" y="4572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 APR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9600" y="3581400"/>
            <a:ext cx="64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 MAY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40780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886200" y="4724400"/>
            <a:ext cx="271272" cy="1707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2"/>
          </p:cNvCxnSpPr>
          <p:nvPr/>
        </p:nvCxnSpPr>
        <p:spPr>
          <a:xfrm flipH="1">
            <a:off x="4482353" y="4227731"/>
            <a:ext cx="258811" cy="4966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76800" y="4572000"/>
            <a:ext cx="6096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1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 look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Warmer-than-normal temperatures across the Rockies can lead to a very warm EML and strong cap over the Great Plains (depends on flow regime)</a:t>
            </a:r>
          </a:p>
          <a:p>
            <a:r>
              <a:rPr lang="en-US" dirty="0" smtClean="0"/>
              <a:t>Cooler-than-normal temperatures across the Rockies suggest not much EML formation, but depends on details!</a:t>
            </a:r>
          </a:p>
          <a:p>
            <a:r>
              <a:rPr lang="en-US" dirty="0" smtClean="0"/>
              <a:t>EML develops over a few days, like moisture return from the Gulf of 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Cancun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3291840"/>
            <a:ext cx="17152207" cy="10972800"/>
          </a:xfrm>
        </p:spPr>
      </p:pic>
      <p:sp>
        <p:nvSpPr>
          <p:cNvPr id="5" name="5-Point Star 4"/>
          <p:cNvSpPr/>
          <p:nvPr/>
        </p:nvSpPr>
        <p:spPr>
          <a:xfrm>
            <a:off x="5867400" y="1317171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094514" y="12954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223657" y="17526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7457" y="1383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DNR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0971" y="9260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LBF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10038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OAX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before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DNR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next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LBF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next 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OAX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3291840"/>
            <a:ext cx="17152207" cy="10972800"/>
          </a:xfrm>
        </p:spPr>
      </p:pic>
      <p:sp>
        <p:nvSpPr>
          <p:cNvPr id="6" name="5-Point Star 5"/>
          <p:cNvSpPr/>
          <p:nvPr/>
        </p:nvSpPr>
        <p:spPr>
          <a:xfrm>
            <a:off x="5508171" y="372462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582885" y="557519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17570" y="2317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71" y="470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before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RAP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before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RAP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next 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ABR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 before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ABR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Advection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Steep lapse rates in mid levels from high terrain to the west</a:t>
            </a:r>
          </a:p>
          <a:p>
            <a:r>
              <a:rPr lang="en-US" dirty="0" smtClean="0"/>
              <a:t>Moist layer in low levels from Gulf of Mexico to the south</a:t>
            </a:r>
          </a:p>
          <a:p>
            <a:r>
              <a:rPr lang="en-US" dirty="0" smtClean="0"/>
              <a:t>Creates “loaded gun”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2497" r="49610" b="31499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Veracruz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7" name="Oval 6"/>
          <p:cNvSpPr/>
          <p:nvPr/>
        </p:nvSpPr>
        <p:spPr>
          <a:xfrm>
            <a:off x="4267200" y="4800600"/>
            <a:ext cx="1447800" cy="9906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EML plume can reach eastern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2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EML and the “cap”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 strength related to:</a:t>
            </a:r>
          </a:p>
          <a:p>
            <a:pPr lvl="1"/>
            <a:r>
              <a:rPr lang="en-US" dirty="0" smtClean="0"/>
              <a:t>Warmth of EML</a:t>
            </a:r>
          </a:p>
          <a:p>
            <a:pPr lvl="1"/>
            <a:r>
              <a:rPr lang="en-US" dirty="0" smtClean="0"/>
              <a:t>Depth and quality of low-level moisture</a:t>
            </a:r>
          </a:p>
          <a:p>
            <a:pPr lvl="1"/>
            <a:r>
              <a:rPr lang="en-US" dirty="0" smtClean="0"/>
              <a:t>Degree of surface heating and mixing in moist sector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1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0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743200" y="3657600"/>
            <a:ext cx="12192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</p:spTree>
    <p:extLst>
      <p:ext uri="{BB962C8B-B14F-4D97-AF65-F5344CB8AC3E}">
        <p14:creationId xmlns:p14="http://schemas.microsoft.com/office/powerpoint/2010/main" val="38768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1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3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5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4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2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0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2497" r="49610" b="31499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2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5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7" name="TextBox 6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afternoon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OUN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998" r="50000" b="319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6" name="TextBox 5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afternoon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LMN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2998" r="50000" b="31999"/>
          <a:stretch/>
        </p:blipFill>
        <p:spPr>
          <a:xfrm>
            <a:off x="1554480" y="548640"/>
            <a:ext cx="5852160" cy="5943600"/>
          </a:xfrm>
        </p:spPr>
      </p:pic>
    </p:spTree>
    <p:extLst>
      <p:ext uri="{BB962C8B-B14F-4D97-AF65-F5344CB8AC3E}">
        <p14:creationId xmlns:p14="http://schemas.microsoft.com/office/powerpoint/2010/main" val="2191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267200" y="2743200"/>
            <a:ext cx="1524000" cy="1752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1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0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TLH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5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7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 check observations!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available observed soundings to </a:t>
            </a:r>
            <a:r>
              <a:rPr lang="en-US" dirty="0" err="1" smtClean="0"/>
              <a:t>mesoanalysis</a:t>
            </a:r>
            <a:r>
              <a:rPr lang="en-US" dirty="0" smtClean="0"/>
              <a:t> </a:t>
            </a:r>
            <a:r>
              <a:rPr lang="en-US" dirty="0" smtClean="0"/>
              <a:t>graphics</a:t>
            </a:r>
          </a:p>
          <a:p>
            <a:r>
              <a:rPr lang="en-US" dirty="0" smtClean="0"/>
              <a:t>What about scenarios without an obvious EML?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9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</p:spTree>
    <p:extLst>
      <p:ext uri="{BB962C8B-B14F-4D97-AF65-F5344CB8AC3E}">
        <p14:creationId xmlns:p14="http://schemas.microsoft.com/office/powerpoint/2010/main" val="29170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9375" r="17347" b="-3125"/>
          <a:stretch/>
        </p:blipFill>
        <p:spPr>
          <a:xfrm>
            <a:off x="-1" y="-4"/>
            <a:ext cx="10972800" cy="8229600"/>
          </a:xfrm>
        </p:spPr>
      </p:pic>
      <p:sp>
        <p:nvSpPr>
          <p:cNvPr id="5" name="TextBox 4"/>
          <p:cNvSpPr txBox="1"/>
          <p:nvPr/>
        </p:nvSpPr>
        <p:spPr>
          <a:xfrm>
            <a:off x="4038600" y="130314"/>
            <a:ext cx="134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Day 3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</p:spTree>
    <p:extLst>
      <p:ext uri="{BB962C8B-B14F-4D97-AF65-F5344CB8AC3E}">
        <p14:creationId xmlns:p14="http://schemas.microsoft.com/office/powerpoint/2010/main" val="4781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67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What’s up next?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8" r="50000" b="32499"/>
          <a:stretch/>
        </p:blipFill>
        <p:spPr>
          <a:xfrm>
            <a:off x="1554480" y="548640"/>
            <a:ext cx="5852160" cy="59436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What’s up next?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65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8" r="50000" b="32499"/>
          <a:stretch/>
        </p:blipFill>
        <p:spPr>
          <a:xfrm>
            <a:off x="1554480" y="548640"/>
            <a:ext cx="5852160" cy="59436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5867400" y="5638800"/>
            <a:ext cx="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24400" y="2590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 hours of 10 cm s 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828" r="13787" b="1629"/>
          <a:stretch/>
        </p:blipFill>
        <p:spPr>
          <a:xfrm>
            <a:off x="-10" y="-640080"/>
            <a:ext cx="10881360" cy="78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Cancun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Workshop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Observations, convective processes, and synoptic processes: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How to read weather maps and sounding diagrams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“Q-G Theory”, jet streaks, fronts, cyclones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Severe thunderstorm ingredients: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FF0000"/>
                </a:solidFill>
              </a:rPr>
              <a:t>Moisture and </a:t>
            </a:r>
            <a:r>
              <a:rPr lang="en-US" sz="2600" smtClean="0">
                <a:solidFill>
                  <a:srgbClr val="FF0000"/>
                </a:solidFill>
              </a:rPr>
              <a:t>lapse rate </a:t>
            </a:r>
            <a:r>
              <a:rPr lang="en-US" sz="2600" dirty="0" smtClean="0">
                <a:solidFill>
                  <a:srgbClr val="FF0000"/>
                </a:solidFill>
              </a:rPr>
              <a:t>sources	</a:t>
            </a:r>
            <a:r>
              <a:rPr lang="en-US" sz="2600" dirty="0" smtClean="0"/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Severe thunderstorm ingredients: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Lift and vertical wind shear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Supercell</a:t>
            </a:r>
            <a:r>
              <a:rPr lang="en-US" dirty="0" smtClean="0"/>
              <a:t> and tornado conceptual models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2600" dirty="0" smtClean="0"/>
              <a:t>Reasons behind parameter development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130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Veracruz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TLH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9376" r="17347" b="-3124"/>
          <a:stretch/>
        </p:blipFill>
        <p:spPr>
          <a:xfrm>
            <a:off x="0" y="0"/>
            <a:ext cx="10972800" cy="8229600"/>
          </a:xfrm>
        </p:spPr>
      </p:pic>
      <p:sp>
        <p:nvSpPr>
          <p:cNvPr id="5" name="TextBox 4"/>
          <p:cNvSpPr txBox="1"/>
          <p:nvPr/>
        </p:nvSpPr>
        <p:spPr>
          <a:xfrm>
            <a:off x="4038600" y="130314"/>
            <a:ext cx="134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Day 4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Cancun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Veracruz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TLH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Low-Level Moisture </a:t>
            </a:r>
            <a:br>
              <a:rPr lang="en-US" dirty="0" smtClean="0"/>
            </a:br>
            <a:r>
              <a:rPr lang="en-US" dirty="0" smtClean="0"/>
              <a:t>and Return Flow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elements:</a:t>
            </a:r>
          </a:p>
          <a:p>
            <a:pPr lvl="1"/>
            <a:r>
              <a:rPr lang="en-US" dirty="0" smtClean="0"/>
              <a:t>Air mass modification over warmer water</a:t>
            </a:r>
          </a:p>
          <a:p>
            <a:pPr lvl="1"/>
            <a:r>
              <a:rPr lang="en-US" dirty="0" smtClean="0"/>
              <a:t>Return flow trajectories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8335" r="18013" b="-2083"/>
          <a:stretch/>
        </p:blipFill>
        <p:spPr>
          <a:xfrm>
            <a:off x="0" y="0"/>
            <a:ext cx="10972800" cy="8229600"/>
          </a:xfrm>
        </p:spPr>
      </p:pic>
      <p:sp>
        <p:nvSpPr>
          <p:cNvPr id="4" name="TextBox 3"/>
          <p:cNvSpPr txBox="1"/>
          <p:nvPr/>
        </p:nvSpPr>
        <p:spPr>
          <a:xfrm>
            <a:off x="4038600" y="130314"/>
            <a:ext cx="134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Day 5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Veracruz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4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2500" r="49610" b="31500"/>
          <a:stretch/>
        </p:blipFill>
        <p:spPr>
          <a:xfrm>
            <a:off x="1554480" y="548640"/>
            <a:ext cx="594360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TLH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9307" r="17347" b="-3055"/>
          <a:stretch/>
        </p:blipFill>
        <p:spPr>
          <a:xfrm>
            <a:off x="0" y="0"/>
            <a:ext cx="11094720" cy="8321040"/>
          </a:xfrm>
        </p:spPr>
      </p:pic>
      <p:sp>
        <p:nvSpPr>
          <p:cNvPr id="5" name="TextBox 4"/>
          <p:cNvSpPr txBox="1"/>
          <p:nvPr/>
        </p:nvSpPr>
        <p:spPr>
          <a:xfrm>
            <a:off x="4038600" y="130314"/>
            <a:ext cx="134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Day 6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at BRO over 5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7" name="TextBox 6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BRO day 1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BRO day 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BRO day 3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00100"/>
            <a:ext cx="6667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334000" y="1219200"/>
            <a:ext cx="484632" cy="978408"/>
          </a:xfrm>
          <a:prstGeom prst="down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600200" y="4953000"/>
            <a:ext cx="6172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5105400"/>
            <a:ext cx="6172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p Arrow 4"/>
          <p:cNvSpPr/>
          <p:nvPr/>
        </p:nvSpPr>
        <p:spPr>
          <a:xfrm>
            <a:off x="5472684" y="5225149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6047371" y="5225149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629400" y="522514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BRO day 4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2500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BRO day 5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8248" r="17352" b="-2062"/>
          <a:stretch/>
        </p:blipFill>
        <p:spPr>
          <a:xfrm>
            <a:off x="0" y="0"/>
            <a:ext cx="11064240" cy="8321040"/>
          </a:xfrm>
        </p:spPr>
      </p:pic>
      <p:sp>
        <p:nvSpPr>
          <p:cNvPr id="5" name="TextBox 4"/>
          <p:cNvSpPr txBox="1"/>
          <p:nvPr/>
        </p:nvSpPr>
        <p:spPr>
          <a:xfrm>
            <a:off x="2438400" y="76200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sort of air mass modification would you expect?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456976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Air T = 65-70 F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SST = 72-74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 April 2012 Return Flow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072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11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71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20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47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58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70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-1"/>
            <a:ext cx="10049160" cy="969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962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63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82625" y="428511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65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35394" y="3705365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67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3200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69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4002465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71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5486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  <a:r>
              <a:rPr lang="en-US" sz="3600" b="1" dirty="0" smtClean="0"/>
              <a:t>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49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796080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6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65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554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280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83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55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35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686"/>
            <a:ext cx="1443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776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7" name="TextBox 6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1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Return Flow Case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859" r="6479" b="4470"/>
          <a:stretch/>
        </p:blipFill>
        <p:spPr>
          <a:xfrm>
            <a:off x="0" y="0"/>
            <a:ext cx="11780292" cy="7223760"/>
          </a:xfrm>
        </p:spPr>
      </p:pic>
      <p:sp>
        <p:nvSpPr>
          <p:cNvPr id="3" name="Oval 2"/>
          <p:cNvSpPr/>
          <p:nvPr/>
        </p:nvSpPr>
        <p:spPr>
          <a:xfrm>
            <a:off x="2057400" y="2667000"/>
            <a:ext cx="4648200" cy="1981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05400" y="5943600"/>
            <a:ext cx="30480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14400" y="6248400"/>
            <a:ext cx="30480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3605784"/>
            <a:ext cx="91903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124200" y="1752600"/>
            <a:ext cx="7620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48400" y="1524000"/>
            <a:ext cx="210312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73994" y="5606534"/>
            <a:ext cx="10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Cancun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5896832"/>
            <a:ext cx="10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Veracruz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23645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Brownsville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1383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Lake Charles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76088" y="115719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Tallahassee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4" grpId="0"/>
      <p:bldP spid="15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3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7" name="TextBox 6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4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5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6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6" name="TextBox 5"/>
          <p:cNvSpPr txBox="1"/>
          <p:nvPr/>
        </p:nvSpPr>
        <p:spPr>
          <a:xfrm>
            <a:off x="4343400" y="94678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CRP day 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334000" y="5638800"/>
            <a:ext cx="4572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Inland Vertical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moisture can decrease during the day when:</a:t>
            </a:r>
          </a:p>
          <a:p>
            <a:pPr lvl="1"/>
            <a:r>
              <a:rPr lang="en-US" dirty="0" smtClean="0"/>
              <a:t>Daytime heating/mixing extends deeper than original moist layer depth</a:t>
            </a:r>
          </a:p>
          <a:p>
            <a:pPr lvl="1"/>
            <a:r>
              <a:rPr lang="en-US" dirty="0" smtClean="0"/>
              <a:t>Moisture advection is not enough to offset mixing</a:t>
            </a:r>
          </a:p>
          <a:p>
            <a:pPr lvl="1"/>
            <a:r>
              <a:rPr lang="en-US" dirty="0" smtClean="0"/>
              <a:t>Usually dry soil, little green vegetation, and ongoing drought </a:t>
            </a:r>
          </a:p>
          <a:p>
            <a:pPr marL="914400" lvl="2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151529" y="2659783"/>
            <a:ext cx="5567083" cy="3929276"/>
          </a:xfrm>
          <a:custGeom>
            <a:avLst/>
            <a:gdLst>
              <a:gd name="connsiteX0" fmla="*/ 0 w 5567083"/>
              <a:gd name="connsiteY0" fmla="*/ 3929276 h 3929276"/>
              <a:gd name="connsiteX1" fmla="*/ 134471 w 5567083"/>
              <a:gd name="connsiteY1" fmla="*/ 3454146 h 3929276"/>
              <a:gd name="connsiteX2" fmla="*/ 448236 w 5567083"/>
              <a:gd name="connsiteY2" fmla="*/ 3086593 h 3929276"/>
              <a:gd name="connsiteX3" fmla="*/ 753036 w 5567083"/>
              <a:gd name="connsiteY3" fmla="*/ 2817652 h 3929276"/>
              <a:gd name="connsiteX4" fmla="*/ 1066800 w 5567083"/>
              <a:gd name="connsiteY4" fmla="*/ 2602499 h 3929276"/>
              <a:gd name="connsiteX5" fmla="*/ 1308847 w 5567083"/>
              <a:gd name="connsiteY5" fmla="*/ 2127370 h 3929276"/>
              <a:gd name="connsiteX6" fmla="*/ 1452283 w 5567083"/>
              <a:gd name="connsiteY6" fmla="*/ 1840499 h 3929276"/>
              <a:gd name="connsiteX7" fmla="*/ 1766047 w 5567083"/>
              <a:gd name="connsiteY7" fmla="*/ 1463982 h 3929276"/>
              <a:gd name="connsiteX8" fmla="*/ 1882589 w 5567083"/>
              <a:gd name="connsiteY8" fmla="*/ 1177111 h 3929276"/>
              <a:gd name="connsiteX9" fmla="*/ 1837765 w 5567083"/>
              <a:gd name="connsiteY9" fmla="*/ 872311 h 3929276"/>
              <a:gd name="connsiteX10" fmla="*/ 1819836 w 5567083"/>
              <a:gd name="connsiteY10" fmla="*/ 504758 h 3929276"/>
              <a:gd name="connsiteX11" fmla="*/ 1882589 w 5567083"/>
              <a:gd name="connsiteY11" fmla="*/ 146170 h 3929276"/>
              <a:gd name="connsiteX12" fmla="*/ 2070847 w 5567083"/>
              <a:gd name="connsiteY12" fmla="*/ 20664 h 3929276"/>
              <a:gd name="connsiteX13" fmla="*/ 2294965 w 5567083"/>
              <a:gd name="connsiteY13" fmla="*/ 11699 h 3929276"/>
              <a:gd name="connsiteX14" fmla="*/ 2725271 w 5567083"/>
              <a:gd name="connsiteY14" fmla="*/ 137205 h 3929276"/>
              <a:gd name="connsiteX15" fmla="*/ 3048000 w 5567083"/>
              <a:gd name="connsiteY15" fmla="*/ 271676 h 3929276"/>
              <a:gd name="connsiteX16" fmla="*/ 3334871 w 5567083"/>
              <a:gd name="connsiteY16" fmla="*/ 513723 h 3929276"/>
              <a:gd name="connsiteX17" fmla="*/ 3675530 w 5567083"/>
              <a:gd name="connsiteY17" fmla="*/ 917135 h 3929276"/>
              <a:gd name="connsiteX18" fmla="*/ 3684495 w 5567083"/>
              <a:gd name="connsiteY18" fmla="*/ 1186076 h 3929276"/>
              <a:gd name="connsiteX19" fmla="*/ 3872753 w 5567083"/>
              <a:gd name="connsiteY19" fmla="*/ 1598452 h 3929276"/>
              <a:gd name="connsiteX20" fmla="*/ 4087906 w 5567083"/>
              <a:gd name="connsiteY20" fmla="*/ 1759817 h 3929276"/>
              <a:gd name="connsiteX21" fmla="*/ 4410636 w 5567083"/>
              <a:gd name="connsiteY21" fmla="*/ 1813605 h 3929276"/>
              <a:gd name="connsiteX22" fmla="*/ 4715436 w 5567083"/>
              <a:gd name="connsiteY22" fmla="*/ 1625346 h 3929276"/>
              <a:gd name="connsiteX23" fmla="*/ 5047130 w 5567083"/>
              <a:gd name="connsiteY23" fmla="*/ 1195041 h 3929276"/>
              <a:gd name="connsiteX24" fmla="*/ 5298142 w 5567083"/>
              <a:gd name="connsiteY24" fmla="*/ 782664 h 3929276"/>
              <a:gd name="connsiteX25" fmla="*/ 5522259 w 5567083"/>
              <a:gd name="connsiteY25" fmla="*/ 450970 h 3929276"/>
              <a:gd name="connsiteX26" fmla="*/ 5504330 w 5567083"/>
              <a:gd name="connsiteY26" fmla="*/ 415111 h 3929276"/>
              <a:gd name="connsiteX27" fmla="*/ 5567083 w 5567083"/>
              <a:gd name="connsiteY27" fmla="*/ 361323 h 392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67083" h="3929276">
                <a:moveTo>
                  <a:pt x="0" y="3929276"/>
                </a:moveTo>
                <a:cubicBezTo>
                  <a:pt x="29882" y="3761934"/>
                  <a:pt x="59765" y="3594593"/>
                  <a:pt x="134471" y="3454146"/>
                </a:cubicBezTo>
                <a:cubicBezTo>
                  <a:pt x="209177" y="3313699"/>
                  <a:pt x="345142" y="3192675"/>
                  <a:pt x="448236" y="3086593"/>
                </a:cubicBezTo>
                <a:cubicBezTo>
                  <a:pt x="551330" y="2980511"/>
                  <a:pt x="649942" y="2898334"/>
                  <a:pt x="753036" y="2817652"/>
                </a:cubicBezTo>
                <a:cubicBezTo>
                  <a:pt x="856130" y="2736970"/>
                  <a:pt x="974165" y="2717546"/>
                  <a:pt x="1066800" y="2602499"/>
                </a:cubicBezTo>
                <a:cubicBezTo>
                  <a:pt x="1159435" y="2487452"/>
                  <a:pt x="1244600" y="2254370"/>
                  <a:pt x="1308847" y="2127370"/>
                </a:cubicBezTo>
                <a:cubicBezTo>
                  <a:pt x="1373094" y="2000370"/>
                  <a:pt x="1376083" y="1951064"/>
                  <a:pt x="1452283" y="1840499"/>
                </a:cubicBezTo>
                <a:cubicBezTo>
                  <a:pt x="1528483" y="1729934"/>
                  <a:pt x="1694329" y="1574547"/>
                  <a:pt x="1766047" y="1463982"/>
                </a:cubicBezTo>
                <a:cubicBezTo>
                  <a:pt x="1837765" y="1353417"/>
                  <a:pt x="1870636" y="1275723"/>
                  <a:pt x="1882589" y="1177111"/>
                </a:cubicBezTo>
                <a:cubicBezTo>
                  <a:pt x="1894542" y="1078499"/>
                  <a:pt x="1848224" y="984370"/>
                  <a:pt x="1837765" y="872311"/>
                </a:cubicBezTo>
                <a:cubicBezTo>
                  <a:pt x="1827306" y="760252"/>
                  <a:pt x="1812365" y="625782"/>
                  <a:pt x="1819836" y="504758"/>
                </a:cubicBezTo>
                <a:cubicBezTo>
                  <a:pt x="1827307" y="383734"/>
                  <a:pt x="1840754" y="226852"/>
                  <a:pt x="1882589" y="146170"/>
                </a:cubicBezTo>
                <a:cubicBezTo>
                  <a:pt x="1924424" y="65488"/>
                  <a:pt x="2002118" y="43076"/>
                  <a:pt x="2070847" y="20664"/>
                </a:cubicBezTo>
                <a:cubicBezTo>
                  <a:pt x="2139576" y="-1748"/>
                  <a:pt x="2185894" y="-7724"/>
                  <a:pt x="2294965" y="11699"/>
                </a:cubicBezTo>
                <a:cubicBezTo>
                  <a:pt x="2404036" y="31122"/>
                  <a:pt x="2599765" y="93876"/>
                  <a:pt x="2725271" y="137205"/>
                </a:cubicBezTo>
                <a:cubicBezTo>
                  <a:pt x="2850777" y="180534"/>
                  <a:pt x="2946400" y="208923"/>
                  <a:pt x="3048000" y="271676"/>
                </a:cubicBezTo>
                <a:cubicBezTo>
                  <a:pt x="3149600" y="334429"/>
                  <a:pt x="3230283" y="406147"/>
                  <a:pt x="3334871" y="513723"/>
                </a:cubicBezTo>
                <a:cubicBezTo>
                  <a:pt x="3439459" y="621299"/>
                  <a:pt x="3617259" y="805076"/>
                  <a:pt x="3675530" y="917135"/>
                </a:cubicBezTo>
                <a:cubicBezTo>
                  <a:pt x="3733801" y="1029194"/>
                  <a:pt x="3651625" y="1072523"/>
                  <a:pt x="3684495" y="1186076"/>
                </a:cubicBezTo>
                <a:cubicBezTo>
                  <a:pt x="3717365" y="1299629"/>
                  <a:pt x="3805518" y="1502828"/>
                  <a:pt x="3872753" y="1598452"/>
                </a:cubicBezTo>
                <a:cubicBezTo>
                  <a:pt x="3939988" y="1694075"/>
                  <a:pt x="3998259" y="1723958"/>
                  <a:pt x="4087906" y="1759817"/>
                </a:cubicBezTo>
                <a:cubicBezTo>
                  <a:pt x="4177553" y="1795676"/>
                  <a:pt x="4306048" y="1836017"/>
                  <a:pt x="4410636" y="1813605"/>
                </a:cubicBezTo>
                <a:cubicBezTo>
                  <a:pt x="4515224" y="1791193"/>
                  <a:pt x="4609354" y="1728440"/>
                  <a:pt x="4715436" y="1625346"/>
                </a:cubicBezTo>
                <a:cubicBezTo>
                  <a:pt x="4821518" y="1522252"/>
                  <a:pt x="4950012" y="1335488"/>
                  <a:pt x="5047130" y="1195041"/>
                </a:cubicBezTo>
                <a:cubicBezTo>
                  <a:pt x="5144248" y="1054594"/>
                  <a:pt x="5218954" y="906676"/>
                  <a:pt x="5298142" y="782664"/>
                </a:cubicBezTo>
                <a:cubicBezTo>
                  <a:pt x="5377330" y="658652"/>
                  <a:pt x="5487894" y="512229"/>
                  <a:pt x="5522259" y="450970"/>
                </a:cubicBezTo>
                <a:cubicBezTo>
                  <a:pt x="5556624" y="389711"/>
                  <a:pt x="5496859" y="430052"/>
                  <a:pt x="5504330" y="415111"/>
                </a:cubicBezTo>
                <a:cubicBezTo>
                  <a:pt x="5511801" y="400170"/>
                  <a:pt x="5559612" y="359829"/>
                  <a:pt x="5567083" y="361323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316941" y="5732859"/>
            <a:ext cx="986277" cy="901023"/>
          </a:xfrm>
          <a:custGeom>
            <a:avLst/>
            <a:gdLst>
              <a:gd name="connsiteX0" fmla="*/ 699247 w 986277"/>
              <a:gd name="connsiteY0" fmla="*/ 856200 h 901023"/>
              <a:gd name="connsiteX1" fmla="*/ 851647 w 986277"/>
              <a:gd name="connsiteY1" fmla="*/ 578294 h 901023"/>
              <a:gd name="connsiteX2" fmla="*/ 986118 w 986277"/>
              <a:gd name="connsiteY2" fmla="*/ 192812 h 901023"/>
              <a:gd name="connsiteX3" fmla="*/ 824753 w 986277"/>
              <a:gd name="connsiteY3" fmla="*/ 22482 h 901023"/>
              <a:gd name="connsiteX4" fmla="*/ 564777 w 986277"/>
              <a:gd name="connsiteY4" fmla="*/ 13517 h 901023"/>
              <a:gd name="connsiteX5" fmla="*/ 385483 w 986277"/>
              <a:gd name="connsiteY5" fmla="*/ 130059 h 901023"/>
              <a:gd name="connsiteX6" fmla="*/ 224118 w 986277"/>
              <a:gd name="connsiteY6" fmla="*/ 425894 h 901023"/>
              <a:gd name="connsiteX7" fmla="*/ 0 w 986277"/>
              <a:gd name="connsiteY7" fmla="*/ 901023 h 90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6277" h="901023">
                <a:moveTo>
                  <a:pt x="699247" y="856200"/>
                </a:moveTo>
                <a:cubicBezTo>
                  <a:pt x="751541" y="772529"/>
                  <a:pt x="803835" y="688859"/>
                  <a:pt x="851647" y="578294"/>
                </a:cubicBezTo>
                <a:cubicBezTo>
                  <a:pt x="899459" y="467729"/>
                  <a:pt x="990600" y="285447"/>
                  <a:pt x="986118" y="192812"/>
                </a:cubicBezTo>
                <a:cubicBezTo>
                  <a:pt x="981636" y="100177"/>
                  <a:pt x="894976" y="52364"/>
                  <a:pt x="824753" y="22482"/>
                </a:cubicBezTo>
                <a:cubicBezTo>
                  <a:pt x="754530" y="-7400"/>
                  <a:pt x="637989" y="-4412"/>
                  <a:pt x="564777" y="13517"/>
                </a:cubicBezTo>
                <a:cubicBezTo>
                  <a:pt x="491565" y="31446"/>
                  <a:pt x="442259" y="61330"/>
                  <a:pt x="385483" y="130059"/>
                </a:cubicBezTo>
                <a:cubicBezTo>
                  <a:pt x="328707" y="198788"/>
                  <a:pt x="288365" y="297400"/>
                  <a:pt x="224118" y="425894"/>
                </a:cubicBezTo>
                <a:cubicBezTo>
                  <a:pt x="159871" y="554388"/>
                  <a:pt x="79935" y="727705"/>
                  <a:pt x="0" y="901023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02040" y="3272118"/>
            <a:ext cx="4179325" cy="3334870"/>
          </a:xfrm>
          <a:custGeom>
            <a:avLst/>
            <a:gdLst>
              <a:gd name="connsiteX0" fmla="*/ 611372 w 4179325"/>
              <a:gd name="connsiteY0" fmla="*/ 3334870 h 3334870"/>
              <a:gd name="connsiteX1" fmla="*/ 772736 w 4179325"/>
              <a:gd name="connsiteY1" fmla="*/ 3021106 h 3334870"/>
              <a:gd name="connsiteX2" fmla="*/ 1041678 w 4179325"/>
              <a:gd name="connsiteY2" fmla="*/ 2814917 h 3334870"/>
              <a:gd name="connsiteX3" fmla="*/ 1212007 w 4179325"/>
              <a:gd name="connsiteY3" fmla="*/ 2465294 h 3334870"/>
              <a:gd name="connsiteX4" fmla="*/ 1238901 w 4179325"/>
              <a:gd name="connsiteY4" fmla="*/ 2196353 h 3334870"/>
              <a:gd name="connsiteX5" fmla="*/ 1355442 w 4179325"/>
              <a:gd name="connsiteY5" fmla="*/ 1900517 h 3334870"/>
              <a:gd name="connsiteX6" fmla="*/ 1337513 w 4179325"/>
              <a:gd name="connsiteY6" fmla="*/ 1748117 h 3334870"/>
              <a:gd name="connsiteX7" fmla="*/ 1247866 w 4179325"/>
              <a:gd name="connsiteY7" fmla="*/ 1506070 h 3334870"/>
              <a:gd name="connsiteX8" fmla="*/ 1023748 w 4179325"/>
              <a:gd name="connsiteY8" fmla="*/ 1461247 h 3334870"/>
              <a:gd name="connsiteX9" fmla="*/ 799631 w 4179325"/>
              <a:gd name="connsiteY9" fmla="*/ 1577788 h 3334870"/>
              <a:gd name="connsiteX10" fmla="*/ 718948 w 4179325"/>
              <a:gd name="connsiteY10" fmla="*/ 1739153 h 3334870"/>
              <a:gd name="connsiteX11" fmla="*/ 611372 w 4179325"/>
              <a:gd name="connsiteY11" fmla="*/ 1990164 h 3334870"/>
              <a:gd name="connsiteX12" fmla="*/ 369325 w 4179325"/>
              <a:gd name="connsiteY12" fmla="*/ 2133600 h 3334870"/>
              <a:gd name="connsiteX13" fmla="*/ 136242 w 4179325"/>
              <a:gd name="connsiteY13" fmla="*/ 2241176 h 3334870"/>
              <a:gd name="connsiteX14" fmla="*/ 1772 w 4179325"/>
              <a:gd name="connsiteY14" fmla="*/ 1981200 h 3334870"/>
              <a:gd name="connsiteX15" fmla="*/ 73489 w 4179325"/>
              <a:gd name="connsiteY15" fmla="*/ 1649506 h 3334870"/>
              <a:gd name="connsiteX16" fmla="*/ 270713 w 4179325"/>
              <a:gd name="connsiteY16" fmla="*/ 1317811 h 3334870"/>
              <a:gd name="connsiteX17" fmla="*/ 530689 w 4179325"/>
              <a:gd name="connsiteY17" fmla="*/ 797858 h 3334870"/>
              <a:gd name="connsiteX18" fmla="*/ 656195 w 4179325"/>
              <a:gd name="connsiteY18" fmla="*/ 762000 h 3334870"/>
              <a:gd name="connsiteX19" fmla="*/ 835489 w 4179325"/>
              <a:gd name="connsiteY19" fmla="*/ 986117 h 3334870"/>
              <a:gd name="connsiteX20" fmla="*/ 889278 w 4179325"/>
              <a:gd name="connsiteY20" fmla="*/ 1093694 h 3334870"/>
              <a:gd name="connsiteX21" fmla="*/ 1068572 w 4179325"/>
              <a:gd name="connsiteY21" fmla="*/ 1039906 h 3334870"/>
              <a:gd name="connsiteX22" fmla="*/ 1301654 w 4179325"/>
              <a:gd name="connsiteY22" fmla="*/ 1013011 h 3334870"/>
              <a:gd name="connsiteX23" fmla="*/ 1427160 w 4179325"/>
              <a:gd name="connsiteY23" fmla="*/ 1021976 h 3334870"/>
              <a:gd name="connsiteX24" fmla="*/ 1606454 w 4179325"/>
              <a:gd name="connsiteY24" fmla="*/ 950258 h 3334870"/>
              <a:gd name="connsiteX25" fmla="*/ 1722995 w 4179325"/>
              <a:gd name="connsiteY25" fmla="*/ 636494 h 3334870"/>
              <a:gd name="connsiteX26" fmla="*/ 2000901 w 4179325"/>
              <a:gd name="connsiteY26" fmla="*/ 600635 h 3334870"/>
              <a:gd name="connsiteX27" fmla="*/ 2054689 w 4179325"/>
              <a:gd name="connsiteY27" fmla="*/ 806823 h 3334870"/>
              <a:gd name="connsiteX28" fmla="*/ 2000901 w 4179325"/>
              <a:gd name="connsiteY28" fmla="*/ 1174376 h 3334870"/>
              <a:gd name="connsiteX29" fmla="*/ 2090548 w 4179325"/>
              <a:gd name="connsiteY29" fmla="*/ 1488141 h 3334870"/>
              <a:gd name="connsiteX30" fmla="*/ 2395348 w 4179325"/>
              <a:gd name="connsiteY30" fmla="*/ 1622611 h 3334870"/>
              <a:gd name="connsiteX31" fmla="*/ 2789795 w 4179325"/>
              <a:gd name="connsiteY31" fmla="*/ 1613647 h 3334870"/>
              <a:gd name="connsiteX32" fmla="*/ 3435254 w 4179325"/>
              <a:gd name="connsiteY32" fmla="*/ 1246094 h 3334870"/>
              <a:gd name="connsiteX33" fmla="*/ 3749019 w 4179325"/>
              <a:gd name="connsiteY33" fmla="*/ 753035 h 3334870"/>
              <a:gd name="connsiteX34" fmla="*/ 4179325 w 4179325"/>
              <a:gd name="connsiteY34" fmla="*/ 0 h 3334870"/>
              <a:gd name="connsiteX35" fmla="*/ 4179325 w 4179325"/>
              <a:gd name="connsiteY35" fmla="*/ 0 h 33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79325" h="3334870">
                <a:moveTo>
                  <a:pt x="611372" y="3334870"/>
                </a:moveTo>
                <a:cubicBezTo>
                  <a:pt x="656195" y="3221317"/>
                  <a:pt x="701018" y="3107765"/>
                  <a:pt x="772736" y="3021106"/>
                </a:cubicBezTo>
                <a:cubicBezTo>
                  <a:pt x="844454" y="2934447"/>
                  <a:pt x="968466" y="2907552"/>
                  <a:pt x="1041678" y="2814917"/>
                </a:cubicBezTo>
                <a:cubicBezTo>
                  <a:pt x="1114890" y="2722282"/>
                  <a:pt x="1179137" y="2568388"/>
                  <a:pt x="1212007" y="2465294"/>
                </a:cubicBezTo>
                <a:cubicBezTo>
                  <a:pt x="1244877" y="2362200"/>
                  <a:pt x="1214995" y="2290482"/>
                  <a:pt x="1238901" y="2196353"/>
                </a:cubicBezTo>
                <a:cubicBezTo>
                  <a:pt x="1262807" y="2102223"/>
                  <a:pt x="1339007" y="1975223"/>
                  <a:pt x="1355442" y="1900517"/>
                </a:cubicBezTo>
                <a:cubicBezTo>
                  <a:pt x="1371877" y="1825811"/>
                  <a:pt x="1355442" y="1813858"/>
                  <a:pt x="1337513" y="1748117"/>
                </a:cubicBezTo>
                <a:cubicBezTo>
                  <a:pt x="1319584" y="1682376"/>
                  <a:pt x="1300160" y="1553882"/>
                  <a:pt x="1247866" y="1506070"/>
                </a:cubicBezTo>
                <a:cubicBezTo>
                  <a:pt x="1195572" y="1458258"/>
                  <a:pt x="1098454" y="1449294"/>
                  <a:pt x="1023748" y="1461247"/>
                </a:cubicBezTo>
                <a:cubicBezTo>
                  <a:pt x="949042" y="1473200"/>
                  <a:pt x="850431" y="1531470"/>
                  <a:pt x="799631" y="1577788"/>
                </a:cubicBezTo>
                <a:cubicBezTo>
                  <a:pt x="748831" y="1624106"/>
                  <a:pt x="750324" y="1670424"/>
                  <a:pt x="718948" y="1739153"/>
                </a:cubicBezTo>
                <a:cubicBezTo>
                  <a:pt x="687572" y="1807882"/>
                  <a:pt x="669643" y="1924423"/>
                  <a:pt x="611372" y="1990164"/>
                </a:cubicBezTo>
                <a:cubicBezTo>
                  <a:pt x="553101" y="2055905"/>
                  <a:pt x="448513" y="2091765"/>
                  <a:pt x="369325" y="2133600"/>
                </a:cubicBezTo>
                <a:cubicBezTo>
                  <a:pt x="290137" y="2175435"/>
                  <a:pt x="197501" y="2266576"/>
                  <a:pt x="136242" y="2241176"/>
                </a:cubicBezTo>
                <a:cubicBezTo>
                  <a:pt x="74983" y="2215776"/>
                  <a:pt x="12231" y="2079812"/>
                  <a:pt x="1772" y="1981200"/>
                </a:cubicBezTo>
                <a:cubicBezTo>
                  <a:pt x="-8687" y="1882588"/>
                  <a:pt x="28666" y="1760071"/>
                  <a:pt x="73489" y="1649506"/>
                </a:cubicBezTo>
                <a:cubicBezTo>
                  <a:pt x="118312" y="1538941"/>
                  <a:pt x="194513" y="1459752"/>
                  <a:pt x="270713" y="1317811"/>
                </a:cubicBezTo>
                <a:cubicBezTo>
                  <a:pt x="346913" y="1175870"/>
                  <a:pt x="466442" y="890493"/>
                  <a:pt x="530689" y="797858"/>
                </a:cubicBezTo>
                <a:cubicBezTo>
                  <a:pt x="594936" y="705223"/>
                  <a:pt x="605395" y="730624"/>
                  <a:pt x="656195" y="762000"/>
                </a:cubicBezTo>
                <a:cubicBezTo>
                  <a:pt x="706995" y="793376"/>
                  <a:pt x="796642" y="930835"/>
                  <a:pt x="835489" y="986117"/>
                </a:cubicBezTo>
                <a:cubicBezTo>
                  <a:pt x="874336" y="1041399"/>
                  <a:pt x="850431" y="1084729"/>
                  <a:pt x="889278" y="1093694"/>
                </a:cubicBezTo>
                <a:cubicBezTo>
                  <a:pt x="928125" y="1102659"/>
                  <a:pt x="999843" y="1053353"/>
                  <a:pt x="1068572" y="1039906"/>
                </a:cubicBezTo>
                <a:cubicBezTo>
                  <a:pt x="1137301" y="1026459"/>
                  <a:pt x="1241889" y="1015999"/>
                  <a:pt x="1301654" y="1013011"/>
                </a:cubicBezTo>
                <a:cubicBezTo>
                  <a:pt x="1361419" y="1010023"/>
                  <a:pt x="1376360" y="1032435"/>
                  <a:pt x="1427160" y="1021976"/>
                </a:cubicBezTo>
                <a:cubicBezTo>
                  <a:pt x="1477960" y="1011517"/>
                  <a:pt x="1557148" y="1014505"/>
                  <a:pt x="1606454" y="950258"/>
                </a:cubicBezTo>
                <a:cubicBezTo>
                  <a:pt x="1655760" y="886011"/>
                  <a:pt x="1657254" y="694764"/>
                  <a:pt x="1722995" y="636494"/>
                </a:cubicBezTo>
                <a:cubicBezTo>
                  <a:pt x="1788736" y="578223"/>
                  <a:pt x="1945619" y="572247"/>
                  <a:pt x="2000901" y="600635"/>
                </a:cubicBezTo>
                <a:cubicBezTo>
                  <a:pt x="2056183" y="629023"/>
                  <a:pt x="2054689" y="711200"/>
                  <a:pt x="2054689" y="806823"/>
                </a:cubicBezTo>
                <a:cubicBezTo>
                  <a:pt x="2054689" y="902446"/>
                  <a:pt x="1994925" y="1060823"/>
                  <a:pt x="2000901" y="1174376"/>
                </a:cubicBezTo>
                <a:cubicBezTo>
                  <a:pt x="2006877" y="1287929"/>
                  <a:pt x="2024807" y="1413435"/>
                  <a:pt x="2090548" y="1488141"/>
                </a:cubicBezTo>
                <a:cubicBezTo>
                  <a:pt x="2156289" y="1562847"/>
                  <a:pt x="2278807" y="1601693"/>
                  <a:pt x="2395348" y="1622611"/>
                </a:cubicBezTo>
                <a:cubicBezTo>
                  <a:pt x="2511889" y="1643529"/>
                  <a:pt x="2616477" y="1676400"/>
                  <a:pt x="2789795" y="1613647"/>
                </a:cubicBezTo>
                <a:cubicBezTo>
                  <a:pt x="2963113" y="1550894"/>
                  <a:pt x="3275383" y="1389529"/>
                  <a:pt x="3435254" y="1246094"/>
                </a:cubicBezTo>
                <a:cubicBezTo>
                  <a:pt x="3595125" y="1102659"/>
                  <a:pt x="3625007" y="960717"/>
                  <a:pt x="3749019" y="753035"/>
                </a:cubicBezTo>
                <a:cubicBezTo>
                  <a:pt x="3873031" y="545353"/>
                  <a:pt x="4179325" y="0"/>
                  <a:pt x="4179325" y="0"/>
                </a:cubicBezTo>
                <a:lnTo>
                  <a:pt x="4179325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18612" y="2738753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60 F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8612" y="30874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64 F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00600" y="6589059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572000" y="2923419"/>
            <a:ext cx="228600" cy="355358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3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191000" y="3429000"/>
            <a:ext cx="60960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6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4876800" y="10668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749800" y="22098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064000" y="3643745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343400" y="4456545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92600" y="56388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0600" y="762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OAX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2054" y="1840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1654" y="32791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LMN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5655" y="40872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1799" y="5269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FWD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5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3" name="TextBox 2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Cancun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Diurnal changes in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deep will mixing extend during afternoon?</a:t>
            </a:r>
          </a:p>
          <a:p>
            <a:r>
              <a:rPr lang="en-US" dirty="0" smtClean="0"/>
              <a:t>What is the character of upstream moisture?</a:t>
            </a:r>
          </a:p>
          <a:p>
            <a:r>
              <a:rPr lang="en-US" dirty="0" smtClean="0"/>
              <a:t>What about soil moisture and vegetation?</a:t>
            </a:r>
          </a:p>
          <a:p>
            <a:r>
              <a:rPr lang="en-US" dirty="0" smtClean="0"/>
              <a:t>Start with OUN, then look at LMN and OAX.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Upstream from OUN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FWD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OUN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OUN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Upstream from LMN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OUN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2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LMN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afternoon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LMN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LMN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Upstream from OAX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TOP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OAX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Veracruz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OAX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097280"/>
            <a:ext cx="7695744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Evapotranspiration in warm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moist soil and growing vegetation</a:t>
            </a:r>
          </a:p>
          <a:p>
            <a:pPr lvl="1"/>
            <a:r>
              <a:rPr lang="en-US" sz="2400" dirty="0" smtClean="0"/>
              <a:t>Plentiful rain previous 1-2 weeks</a:t>
            </a:r>
          </a:p>
          <a:p>
            <a:pPr lvl="1"/>
            <a:r>
              <a:rPr lang="en-US" sz="2400" dirty="0" smtClean="0"/>
              <a:t>Maturing crops (wheat, corn, or canola)</a:t>
            </a:r>
          </a:p>
          <a:p>
            <a:pPr lvl="1"/>
            <a:r>
              <a:rPr lang="en-US" sz="2400" dirty="0" smtClean="0"/>
              <a:t>Capped boundary layer to trap moisture</a:t>
            </a:r>
          </a:p>
          <a:p>
            <a:pPr lvl="1"/>
            <a:r>
              <a:rPr lang="en-US" sz="2400" dirty="0" smtClean="0"/>
              <a:t>Almost always a significant return flow contribution!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0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9230" r="10633" b="6154"/>
          <a:stretch/>
        </p:blipFill>
        <p:spPr>
          <a:xfrm>
            <a:off x="-1737360" y="0"/>
            <a:ext cx="13466615" cy="8229600"/>
          </a:xfrm>
        </p:spPr>
      </p:pic>
    </p:spTree>
    <p:extLst>
      <p:ext uri="{BB962C8B-B14F-4D97-AF65-F5344CB8AC3E}">
        <p14:creationId xmlns:p14="http://schemas.microsoft.com/office/powerpoint/2010/main" val="12438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9230" r="10633" b="6154"/>
          <a:stretch/>
        </p:blipFill>
        <p:spPr>
          <a:xfrm>
            <a:off x="-1737360" y="0"/>
            <a:ext cx="13466615" cy="8229600"/>
          </a:xfrm>
        </p:spPr>
      </p:pic>
    </p:spTree>
    <p:extLst>
      <p:ext uri="{BB962C8B-B14F-4D97-AF65-F5344CB8AC3E}">
        <p14:creationId xmlns:p14="http://schemas.microsoft.com/office/powerpoint/2010/main" val="41964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9230" r="10633" b="6154"/>
          <a:stretch/>
        </p:blipFill>
        <p:spPr>
          <a:xfrm>
            <a:off x="-1737360" y="0"/>
            <a:ext cx="13466615" cy="8229600"/>
          </a:xfrm>
        </p:spPr>
      </p:pic>
    </p:spTree>
    <p:extLst>
      <p:ext uri="{BB962C8B-B14F-4D97-AF65-F5344CB8AC3E}">
        <p14:creationId xmlns:p14="http://schemas.microsoft.com/office/powerpoint/2010/main" val="5532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Evolution of moisture during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76072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9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76072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0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76072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1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DVN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648200" y="946789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BRO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4" name="TextBox 3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DVN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morning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ILX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2510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evening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ILX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 leading up to “evapotranspiration” moisture?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440231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" name="Freeform 4"/>
          <p:cNvSpPr/>
          <p:nvPr/>
        </p:nvSpPr>
        <p:spPr>
          <a:xfrm>
            <a:off x="3236259" y="2940424"/>
            <a:ext cx="3334870" cy="3039035"/>
          </a:xfrm>
          <a:custGeom>
            <a:avLst/>
            <a:gdLst>
              <a:gd name="connsiteX0" fmla="*/ 3334870 w 3334870"/>
              <a:gd name="connsiteY0" fmla="*/ 3039035 h 3039035"/>
              <a:gd name="connsiteX1" fmla="*/ 2850776 w 3334870"/>
              <a:gd name="connsiteY1" fmla="*/ 2402541 h 3039035"/>
              <a:gd name="connsiteX2" fmla="*/ 2375647 w 3334870"/>
              <a:gd name="connsiteY2" fmla="*/ 1801905 h 3039035"/>
              <a:gd name="connsiteX3" fmla="*/ 1739153 w 3334870"/>
              <a:gd name="connsiteY3" fmla="*/ 1434352 h 3039035"/>
              <a:gd name="connsiteX4" fmla="*/ 923365 w 3334870"/>
              <a:gd name="connsiteY4" fmla="*/ 869576 h 3039035"/>
              <a:gd name="connsiteX5" fmla="*/ 564776 w 3334870"/>
              <a:gd name="connsiteY5" fmla="*/ 358588 h 3039035"/>
              <a:gd name="connsiteX6" fmla="*/ 376517 w 3334870"/>
              <a:gd name="connsiteY6" fmla="*/ 98611 h 3039035"/>
              <a:gd name="connsiteX7" fmla="*/ 0 w 3334870"/>
              <a:gd name="connsiteY7" fmla="*/ 0 h 3039035"/>
              <a:gd name="connsiteX8" fmla="*/ 0 w 3334870"/>
              <a:gd name="connsiteY8" fmla="*/ 0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4870" h="3039035">
                <a:moveTo>
                  <a:pt x="3334870" y="3039035"/>
                </a:moveTo>
                <a:cubicBezTo>
                  <a:pt x="3172758" y="2823882"/>
                  <a:pt x="3010646" y="2608729"/>
                  <a:pt x="2850776" y="2402541"/>
                </a:cubicBezTo>
                <a:cubicBezTo>
                  <a:pt x="2690906" y="2196353"/>
                  <a:pt x="2560917" y="1963270"/>
                  <a:pt x="2375647" y="1801905"/>
                </a:cubicBezTo>
                <a:cubicBezTo>
                  <a:pt x="2190377" y="1640540"/>
                  <a:pt x="1981200" y="1589740"/>
                  <a:pt x="1739153" y="1434352"/>
                </a:cubicBezTo>
                <a:cubicBezTo>
                  <a:pt x="1497106" y="1278964"/>
                  <a:pt x="1119095" y="1048870"/>
                  <a:pt x="923365" y="869576"/>
                </a:cubicBezTo>
                <a:cubicBezTo>
                  <a:pt x="727635" y="690282"/>
                  <a:pt x="655917" y="487082"/>
                  <a:pt x="564776" y="358588"/>
                </a:cubicBezTo>
                <a:cubicBezTo>
                  <a:pt x="473635" y="230094"/>
                  <a:pt x="470646" y="158376"/>
                  <a:pt x="376517" y="98611"/>
                </a:cubicBezTo>
                <a:cubicBezTo>
                  <a:pt x="282388" y="3884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837765" y="3245224"/>
            <a:ext cx="1281953" cy="1909482"/>
          </a:xfrm>
          <a:custGeom>
            <a:avLst/>
            <a:gdLst>
              <a:gd name="connsiteX0" fmla="*/ 1281953 w 1281953"/>
              <a:gd name="connsiteY0" fmla="*/ 0 h 1909482"/>
              <a:gd name="connsiteX1" fmla="*/ 1228164 w 1281953"/>
              <a:gd name="connsiteY1" fmla="*/ 797858 h 1909482"/>
              <a:gd name="connsiteX2" fmla="*/ 1048870 w 1281953"/>
              <a:gd name="connsiteY2" fmla="*/ 1461247 h 1909482"/>
              <a:gd name="connsiteX3" fmla="*/ 582706 w 1281953"/>
              <a:gd name="connsiteY3" fmla="*/ 1810870 h 1909482"/>
              <a:gd name="connsiteX4" fmla="*/ 0 w 1281953"/>
              <a:gd name="connsiteY4" fmla="*/ 1909482 h 190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1953" h="1909482">
                <a:moveTo>
                  <a:pt x="1281953" y="0"/>
                </a:moveTo>
                <a:cubicBezTo>
                  <a:pt x="1274482" y="277158"/>
                  <a:pt x="1267011" y="554317"/>
                  <a:pt x="1228164" y="797858"/>
                </a:cubicBezTo>
                <a:cubicBezTo>
                  <a:pt x="1189317" y="1041399"/>
                  <a:pt x="1156446" y="1292412"/>
                  <a:pt x="1048870" y="1461247"/>
                </a:cubicBezTo>
                <a:cubicBezTo>
                  <a:pt x="941294" y="1630082"/>
                  <a:pt x="757518" y="1736164"/>
                  <a:pt x="582706" y="1810870"/>
                </a:cubicBezTo>
                <a:cubicBezTo>
                  <a:pt x="407894" y="1885576"/>
                  <a:pt x="203947" y="1897529"/>
                  <a:pt x="0" y="1909482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858871" y="2796988"/>
            <a:ext cx="2707341" cy="2312894"/>
          </a:xfrm>
          <a:custGeom>
            <a:avLst/>
            <a:gdLst>
              <a:gd name="connsiteX0" fmla="*/ 2707341 w 2707341"/>
              <a:gd name="connsiteY0" fmla="*/ 2312894 h 2312894"/>
              <a:gd name="connsiteX1" fmla="*/ 2133600 w 2707341"/>
              <a:gd name="connsiteY1" fmla="*/ 1748118 h 2312894"/>
              <a:gd name="connsiteX2" fmla="*/ 1425388 w 2707341"/>
              <a:gd name="connsiteY2" fmla="*/ 1228165 h 2312894"/>
              <a:gd name="connsiteX3" fmla="*/ 815788 w 2707341"/>
              <a:gd name="connsiteY3" fmla="*/ 851647 h 2312894"/>
              <a:gd name="connsiteX4" fmla="*/ 528917 w 2707341"/>
              <a:gd name="connsiteY4" fmla="*/ 367553 h 2312894"/>
              <a:gd name="connsiteX5" fmla="*/ 0 w 2707341"/>
              <a:gd name="connsiteY5" fmla="*/ 0 h 231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7341" h="2312894">
                <a:moveTo>
                  <a:pt x="2707341" y="2312894"/>
                </a:moveTo>
                <a:cubicBezTo>
                  <a:pt x="2527300" y="2120900"/>
                  <a:pt x="2347259" y="1928906"/>
                  <a:pt x="2133600" y="1748118"/>
                </a:cubicBezTo>
                <a:cubicBezTo>
                  <a:pt x="1919941" y="1567330"/>
                  <a:pt x="1645023" y="1377577"/>
                  <a:pt x="1425388" y="1228165"/>
                </a:cubicBezTo>
                <a:cubicBezTo>
                  <a:pt x="1205753" y="1078753"/>
                  <a:pt x="965200" y="995082"/>
                  <a:pt x="815788" y="851647"/>
                </a:cubicBezTo>
                <a:cubicBezTo>
                  <a:pt x="666376" y="708212"/>
                  <a:pt x="664882" y="509494"/>
                  <a:pt x="528917" y="367553"/>
                </a:cubicBezTo>
                <a:cubicBezTo>
                  <a:pt x="392952" y="225612"/>
                  <a:pt x="196476" y="11280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01671" y="22098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" name="Freeform 4"/>
          <p:cNvSpPr/>
          <p:nvPr/>
        </p:nvSpPr>
        <p:spPr>
          <a:xfrm>
            <a:off x="1631576" y="779929"/>
            <a:ext cx="2725271" cy="2394145"/>
          </a:xfrm>
          <a:custGeom>
            <a:avLst/>
            <a:gdLst>
              <a:gd name="connsiteX0" fmla="*/ 2725271 w 2725271"/>
              <a:gd name="connsiteY0" fmla="*/ 0 h 2394145"/>
              <a:gd name="connsiteX1" fmla="*/ 2671483 w 2725271"/>
              <a:gd name="connsiteY1" fmla="*/ 797859 h 2394145"/>
              <a:gd name="connsiteX2" fmla="*/ 2519083 w 2725271"/>
              <a:gd name="connsiteY2" fmla="*/ 1766047 h 2394145"/>
              <a:gd name="connsiteX3" fmla="*/ 2133600 w 2725271"/>
              <a:gd name="connsiteY3" fmla="*/ 2160495 h 2394145"/>
              <a:gd name="connsiteX4" fmla="*/ 1120589 w 2725271"/>
              <a:gd name="connsiteY4" fmla="*/ 2384612 h 2394145"/>
              <a:gd name="connsiteX5" fmla="*/ 537883 w 2725271"/>
              <a:gd name="connsiteY5" fmla="*/ 2321859 h 2394145"/>
              <a:gd name="connsiteX6" fmla="*/ 0 w 2725271"/>
              <a:gd name="connsiteY6" fmla="*/ 2043953 h 239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271" h="2394145">
                <a:moveTo>
                  <a:pt x="2725271" y="0"/>
                </a:moveTo>
                <a:cubicBezTo>
                  <a:pt x="2715559" y="251759"/>
                  <a:pt x="2705848" y="503518"/>
                  <a:pt x="2671483" y="797859"/>
                </a:cubicBezTo>
                <a:cubicBezTo>
                  <a:pt x="2637118" y="1092200"/>
                  <a:pt x="2608730" y="1538941"/>
                  <a:pt x="2519083" y="1766047"/>
                </a:cubicBezTo>
                <a:cubicBezTo>
                  <a:pt x="2429436" y="1993153"/>
                  <a:pt x="2366682" y="2057401"/>
                  <a:pt x="2133600" y="2160495"/>
                </a:cubicBezTo>
                <a:cubicBezTo>
                  <a:pt x="1900518" y="2263589"/>
                  <a:pt x="1386542" y="2357718"/>
                  <a:pt x="1120589" y="2384612"/>
                </a:cubicBezTo>
                <a:cubicBezTo>
                  <a:pt x="854636" y="2411506"/>
                  <a:pt x="724648" y="2378635"/>
                  <a:pt x="537883" y="2321859"/>
                </a:cubicBezTo>
                <a:cubicBezTo>
                  <a:pt x="351118" y="2265083"/>
                  <a:pt x="175559" y="2154518"/>
                  <a:pt x="0" y="2043953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4211" y="43434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7" name="Freeform 6"/>
          <p:cNvSpPr/>
          <p:nvPr/>
        </p:nvSpPr>
        <p:spPr>
          <a:xfrm>
            <a:off x="3254188" y="2985247"/>
            <a:ext cx="1308847" cy="1891553"/>
          </a:xfrm>
          <a:custGeom>
            <a:avLst/>
            <a:gdLst>
              <a:gd name="connsiteX0" fmla="*/ 0 w 1308847"/>
              <a:gd name="connsiteY0" fmla="*/ 1891553 h 1891553"/>
              <a:gd name="connsiteX1" fmla="*/ 573741 w 1308847"/>
              <a:gd name="connsiteY1" fmla="*/ 1479177 h 1891553"/>
              <a:gd name="connsiteX2" fmla="*/ 1075765 w 1308847"/>
              <a:gd name="connsiteY2" fmla="*/ 627529 h 1891553"/>
              <a:gd name="connsiteX3" fmla="*/ 1308847 w 1308847"/>
              <a:gd name="connsiteY3" fmla="*/ 0 h 189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8847" h="1891553">
                <a:moveTo>
                  <a:pt x="0" y="1891553"/>
                </a:moveTo>
                <a:cubicBezTo>
                  <a:pt x="197223" y="1790700"/>
                  <a:pt x="394447" y="1689848"/>
                  <a:pt x="573741" y="1479177"/>
                </a:cubicBezTo>
                <a:cubicBezTo>
                  <a:pt x="753035" y="1268506"/>
                  <a:pt x="953247" y="874058"/>
                  <a:pt x="1075765" y="627529"/>
                </a:cubicBezTo>
                <a:cubicBezTo>
                  <a:pt x="1198283" y="381000"/>
                  <a:pt x="1253565" y="190500"/>
                  <a:pt x="1308847" y="0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631576" y="2689412"/>
            <a:ext cx="4186518" cy="968767"/>
          </a:xfrm>
          <a:custGeom>
            <a:avLst/>
            <a:gdLst>
              <a:gd name="connsiteX0" fmla="*/ 0 w 4186518"/>
              <a:gd name="connsiteY0" fmla="*/ 0 h 968767"/>
              <a:gd name="connsiteX1" fmla="*/ 717177 w 4186518"/>
              <a:gd name="connsiteY1" fmla="*/ 349623 h 968767"/>
              <a:gd name="connsiteX2" fmla="*/ 1694330 w 4186518"/>
              <a:gd name="connsiteY2" fmla="*/ 528917 h 968767"/>
              <a:gd name="connsiteX3" fmla="*/ 2241177 w 4186518"/>
              <a:gd name="connsiteY3" fmla="*/ 923364 h 968767"/>
              <a:gd name="connsiteX4" fmla="*/ 2958353 w 4186518"/>
              <a:gd name="connsiteY4" fmla="*/ 941294 h 968767"/>
              <a:gd name="connsiteX5" fmla="*/ 3585883 w 4186518"/>
              <a:gd name="connsiteY5" fmla="*/ 753035 h 968767"/>
              <a:gd name="connsiteX6" fmla="*/ 4186518 w 4186518"/>
              <a:gd name="connsiteY6" fmla="*/ 367553 h 96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6518" h="968767">
                <a:moveTo>
                  <a:pt x="0" y="0"/>
                </a:moveTo>
                <a:cubicBezTo>
                  <a:pt x="217394" y="130735"/>
                  <a:pt x="434789" y="261470"/>
                  <a:pt x="717177" y="349623"/>
                </a:cubicBezTo>
                <a:cubicBezTo>
                  <a:pt x="999565" y="437776"/>
                  <a:pt x="1440330" y="433294"/>
                  <a:pt x="1694330" y="528917"/>
                </a:cubicBezTo>
                <a:cubicBezTo>
                  <a:pt x="1948330" y="624540"/>
                  <a:pt x="2030507" y="854635"/>
                  <a:pt x="2241177" y="923364"/>
                </a:cubicBezTo>
                <a:cubicBezTo>
                  <a:pt x="2451847" y="992093"/>
                  <a:pt x="2734235" y="969682"/>
                  <a:pt x="2958353" y="941294"/>
                </a:cubicBezTo>
                <a:cubicBezTo>
                  <a:pt x="3182471" y="912906"/>
                  <a:pt x="3381189" y="848659"/>
                  <a:pt x="3585883" y="753035"/>
                </a:cubicBezTo>
                <a:cubicBezTo>
                  <a:pt x="3790577" y="657412"/>
                  <a:pt x="3988547" y="512482"/>
                  <a:pt x="4186518" y="367553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36024" y="3038366"/>
            <a:ext cx="2026023" cy="2770763"/>
          </a:xfrm>
          <a:custGeom>
            <a:avLst/>
            <a:gdLst>
              <a:gd name="connsiteX0" fmla="*/ 2026023 w 2026023"/>
              <a:gd name="connsiteY0" fmla="*/ 2770763 h 2770763"/>
              <a:gd name="connsiteX1" fmla="*/ 1810870 w 2026023"/>
              <a:gd name="connsiteY1" fmla="*/ 2385281 h 2770763"/>
              <a:gd name="connsiteX2" fmla="*/ 1604682 w 2026023"/>
              <a:gd name="connsiteY2" fmla="*/ 1560528 h 2770763"/>
              <a:gd name="connsiteX3" fmla="*/ 1344705 w 2026023"/>
              <a:gd name="connsiteY3" fmla="*/ 1031610 h 2770763"/>
              <a:gd name="connsiteX4" fmla="*/ 923364 w 2026023"/>
              <a:gd name="connsiteY4" fmla="*/ 888175 h 2770763"/>
              <a:gd name="connsiteX5" fmla="*/ 493058 w 2026023"/>
              <a:gd name="connsiteY5" fmla="*/ 601305 h 2770763"/>
              <a:gd name="connsiteX6" fmla="*/ 376517 w 2026023"/>
              <a:gd name="connsiteY6" fmla="*/ 242716 h 2770763"/>
              <a:gd name="connsiteX7" fmla="*/ 233082 w 2026023"/>
              <a:gd name="connsiteY7" fmla="*/ 27563 h 2770763"/>
              <a:gd name="connsiteX8" fmla="*/ 0 w 2026023"/>
              <a:gd name="connsiteY8" fmla="*/ 9634 h 27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023" h="2770763">
                <a:moveTo>
                  <a:pt x="2026023" y="2770763"/>
                </a:moveTo>
                <a:cubicBezTo>
                  <a:pt x="1953558" y="2678875"/>
                  <a:pt x="1881093" y="2586987"/>
                  <a:pt x="1810870" y="2385281"/>
                </a:cubicBezTo>
                <a:cubicBezTo>
                  <a:pt x="1740647" y="2183575"/>
                  <a:pt x="1682376" y="1786140"/>
                  <a:pt x="1604682" y="1560528"/>
                </a:cubicBezTo>
                <a:cubicBezTo>
                  <a:pt x="1526988" y="1334916"/>
                  <a:pt x="1458258" y="1143669"/>
                  <a:pt x="1344705" y="1031610"/>
                </a:cubicBezTo>
                <a:cubicBezTo>
                  <a:pt x="1231152" y="919551"/>
                  <a:pt x="1065305" y="959892"/>
                  <a:pt x="923364" y="888175"/>
                </a:cubicBezTo>
                <a:cubicBezTo>
                  <a:pt x="781423" y="816458"/>
                  <a:pt x="584199" y="708881"/>
                  <a:pt x="493058" y="601305"/>
                </a:cubicBezTo>
                <a:cubicBezTo>
                  <a:pt x="401917" y="493728"/>
                  <a:pt x="419846" y="338340"/>
                  <a:pt x="376517" y="242716"/>
                </a:cubicBezTo>
                <a:cubicBezTo>
                  <a:pt x="333188" y="147092"/>
                  <a:pt x="295835" y="66410"/>
                  <a:pt x="233082" y="27563"/>
                </a:cubicBezTo>
                <a:cubicBezTo>
                  <a:pt x="170329" y="-11284"/>
                  <a:pt x="85164" y="-825"/>
                  <a:pt x="0" y="963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54747" y="3675529"/>
            <a:ext cx="2227606" cy="2046047"/>
          </a:xfrm>
          <a:custGeom>
            <a:avLst/>
            <a:gdLst>
              <a:gd name="connsiteX0" fmla="*/ 13324 w 2227606"/>
              <a:gd name="connsiteY0" fmla="*/ 2026024 h 2046047"/>
              <a:gd name="connsiteX1" fmla="*/ 76077 w 2227606"/>
              <a:gd name="connsiteY1" fmla="*/ 2017059 h 2046047"/>
              <a:gd name="connsiteX2" fmla="*/ 596029 w 2227606"/>
              <a:gd name="connsiteY2" fmla="*/ 1748118 h 2046047"/>
              <a:gd name="connsiteX3" fmla="*/ 1277347 w 2227606"/>
              <a:gd name="connsiteY3" fmla="*/ 1246095 h 2046047"/>
              <a:gd name="connsiteX4" fmla="*/ 1904877 w 2227606"/>
              <a:gd name="connsiteY4" fmla="*/ 573742 h 2046047"/>
              <a:gd name="connsiteX5" fmla="*/ 2227606 w 2227606"/>
              <a:gd name="connsiteY5" fmla="*/ 0 h 204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606" h="2046047">
                <a:moveTo>
                  <a:pt x="13324" y="2026024"/>
                </a:moveTo>
                <a:cubicBezTo>
                  <a:pt x="-3859" y="2044700"/>
                  <a:pt x="-21041" y="2063377"/>
                  <a:pt x="76077" y="2017059"/>
                </a:cubicBezTo>
                <a:cubicBezTo>
                  <a:pt x="173195" y="1970741"/>
                  <a:pt x="395817" y="1876612"/>
                  <a:pt x="596029" y="1748118"/>
                </a:cubicBezTo>
                <a:cubicBezTo>
                  <a:pt x="796241" y="1619624"/>
                  <a:pt x="1059206" y="1441824"/>
                  <a:pt x="1277347" y="1246095"/>
                </a:cubicBezTo>
                <a:cubicBezTo>
                  <a:pt x="1495488" y="1050366"/>
                  <a:pt x="1746501" y="781424"/>
                  <a:pt x="1904877" y="573742"/>
                </a:cubicBezTo>
                <a:cubicBezTo>
                  <a:pt x="2063253" y="366060"/>
                  <a:pt x="2145429" y="183030"/>
                  <a:pt x="2227606" y="0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67000" y="484807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680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3173506" y="2940424"/>
            <a:ext cx="4643718" cy="2225631"/>
          </a:xfrm>
          <a:custGeom>
            <a:avLst/>
            <a:gdLst>
              <a:gd name="connsiteX0" fmla="*/ 4643718 w 4643718"/>
              <a:gd name="connsiteY0" fmla="*/ 2196352 h 2225631"/>
              <a:gd name="connsiteX1" fmla="*/ 3935506 w 4643718"/>
              <a:gd name="connsiteY1" fmla="*/ 2223247 h 2225631"/>
              <a:gd name="connsiteX2" fmla="*/ 3119718 w 4643718"/>
              <a:gd name="connsiteY2" fmla="*/ 2142564 h 2225631"/>
              <a:gd name="connsiteX3" fmla="*/ 2052918 w 4643718"/>
              <a:gd name="connsiteY3" fmla="*/ 1622611 h 2225631"/>
              <a:gd name="connsiteX4" fmla="*/ 1407459 w 4643718"/>
              <a:gd name="connsiteY4" fmla="*/ 1129552 h 2225631"/>
              <a:gd name="connsiteX5" fmla="*/ 932329 w 4643718"/>
              <a:gd name="connsiteY5" fmla="*/ 555811 h 2225631"/>
              <a:gd name="connsiteX6" fmla="*/ 0 w 4643718"/>
              <a:gd name="connsiteY6" fmla="*/ 0 h 2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43718" h="2225631">
                <a:moveTo>
                  <a:pt x="4643718" y="2196352"/>
                </a:moveTo>
                <a:cubicBezTo>
                  <a:pt x="4416612" y="2214282"/>
                  <a:pt x="4189506" y="2232212"/>
                  <a:pt x="3935506" y="2223247"/>
                </a:cubicBezTo>
                <a:cubicBezTo>
                  <a:pt x="3681506" y="2214282"/>
                  <a:pt x="3433483" y="2242670"/>
                  <a:pt x="3119718" y="2142564"/>
                </a:cubicBezTo>
                <a:cubicBezTo>
                  <a:pt x="2805953" y="2042458"/>
                  <a:pt x="2338294" y="1791446"/>
                  <a:pt x="2052918" y="1622611"/>
                </a:cubicBezTo>
                <a:cubicBezTo>
                  <a:pt x="1767541" y="1453776"/>
                  <a:pt x="1594224" y="1307352"/>
                  <a:pt x="1407459" y="1129552"/>
                </a:cubicBezTo>
                <a:cubicBezTo>
                  <a:pt x="1220694" y="951752"/>
                  <a:pt x="1166905" y="744070"/>
                  <a:pt x="932329" y="555811"/>
                </a:cubicBezTo>
                <a:cubicBezTo>
                  <a:pt x="697753" y="367552"/>
                  <a:pt x="348876" y="18377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532965" y="2985247"/>
            <a:ext cx="1643440" cy="1899575"/>
          </a:xfrm>
          <a:custGeom>
            <a:avLst/>
            <a:gdLst>
              <a:gd name="connsiteX0" fmla="*/ 0 w 1643440"/>
              <a:gd name="connsiteY0" fmla="*/ 1864659 h 1899575"/>
              <a:gd name="connsiteX1" fmla="*/ 573741 w 1643440"/>
              <a:gd name="connsiteY1" fmla="*/ 1891553 h 1899575"/>
              <a:gd name="connsiteX2" fmla="*/ 1165411 w 1643440"/>
              <a:gd name="connsiteY2" fmla="*/ 1739153 h 1899575"/>
              <a:gd name="connsiteX3" fmla="*/ 1595717 w 1643440"/>
              <a:gd name="connsiteY3" fmla="*/ 842682 h 1899575"/>
              <a:gd name="connsiteX4" fmla="*/ 1613647 w 1643440"/>
              <a:gd name="connsiteY4" fmla="*/ 0 h 189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440" h="1899575">
                <a:moveTo>
                  <a:pt x="0" y="1864659"/>
                </a:moveTo>
                <a:cubicBezTo>
                  <a:pt x="189753" y="1888565"/>
                  <a:pt x="379506" y="1912471"/>
                  <a:pt x="573741" y="1891553"/>
                </a:cubicBezTo>
                <a:cubicBezTo>
                  <a:pt x="767976" y="1870635"/>
                  <a:pt x="995082" y="1913965"/>
                  <a:pt x="1165411" y="1739153"/>
                </a:cubicBezTo>
                <a:cubicBezTo>
                  <a:pt x="1335740" y="1564341"/>
                  <a:pt x="1521011" y="1132541"/>
                  <a:pt x="1595717" y="842682"/>
                </a:cubicBezTo>
                <a:cubicBezTo>
                  <a:pt x="1670423" y="552823"/>
                  <a:pt x="1642035" y="276411"/>
                  <a:pt x="1613647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50203" y="437699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9048" y="2432592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" name="Freeform 5"/>
          <p:cNvSpPr/>
          <p:nvPr/>
        </p:nvSpPr>
        <p:spPr>
          <a:xfrm>
            <a:off x="1371600" y="806824"/>
            <a:ext cx="3191435" cy="1761391"/>
          </a:xfrm>
          <a:custGeom>
            <a:avLst/>
            <a:gdLst>
              <a:gd name="connsiteX0" fmla="*/ 3191435 w 3191435"/>
              <a:gd name="connsiteY0" fmla="*/ 0 h 1761391"/>
              <a:gd name="connsiteX1" fmla="*/ 2474259 w 3191435"/>
              <a:gd name="connsiteY1" fmla="*/ 887505 h 1761391"/>
              <a:gd name="connsiteX2" fmla="*/ 1990165 w 3191435"/>
              <a:gd name="connsiteY2" fmla="*/ 1497105 h 1761391"/>
              <a:gd name="connsiteX3" fmla="*/ 1613647 w 3191435"/>
              <a:gd name="connsiteY3" fmla="*/ 1739152 h 1761391"/>
              <a:gd name="connsiteX4" fmla="*/ 977153 w 3191435"/>
              <a:gd name="connsiteY4" fmla="*/ 1730188 h 1761391"/>
              <a:gd name="connsiteX5" fmla="*/ 0 w 3191435"/>
              <a:gd name="connsiteY5" fmla="*/ 1559858 h 176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1435" h="1761391">
                <a:moveTo>
                  <a:pt x="3191435" y="0"/>
                </a:moveTo>
                <a:lnTo>
                  <a:pt x="2474259" y="887505"/>
                </a:lnTo>
                <a:cubicBezTo>
                  <a:pt x="2274047" y="1137022"/>
                  <a:pt x="2133600" y="1355164"/>
                  <a:pt x="1990165" y="1497105"/>
                </a:cubicBezTo>
                <a:cubicBezTo>
                  <a:pt x="1846730" y="1639046"/>
                  <a:pt x="1782482" y="1700305"/>
                  <a:pt x="1613647" y="1739152"/>
                </a:cubicBezTo>
                <a:cubicBezTo>
                  <a:pt x="1444812" y="1777999"/>
                  <a:pt x="1246094" y="1760070"/>
                  <a:pt x="977153" y="1730188"/>
                </a:cubicBezTo>
                <a:cubicBezTo>
                  <a:pt x="708212" y="1700306"/>
                  <a:pt x="354106" y="1630082"/>
                  <a:pt x="0" y="1559858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91835" y="5100918"/>
            <a:ext cx="1407459" cy="56717"/>
          </a:xfrm>
          <a:custGeom>
            <a:avLst/>
            <a:gdLst>
              <a:gd name="connsiteX0" fmla="*/ 0 w 1407459"/>
              <a:gd name="connsiteY0" fmla="*/ 0 h 56717"/>
              <a:gd name="connsiteX1" fmla="*/ 484094 w 1407459"/>
              <a:gd name="connsiteY1" fmla="*/ 53788 h 56717"/>
              <a:gd name="connsiteX2" fmla="*/ 1407459 w 1407459"/>
              <a:gd name="connsiteY2" fmla="*/ 44823 h 5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7459" h="56717">
                <a:moveTo>
                  <a:pt x="0" y="0"/>
                </a:moveTo>
                <a:cubicBezTo>
                  <a:pt x="124759" y="23159"/>
                  <a:pt x="249518" y="46318"/>
                  <a:pt x="484094" y="53788"/>
                </a:cubicBezTo>
                <a:cubicBezTo>
                  <a:pt x="718670" y="61258"/>
                  <a:pt x="1063064" y="53040"/>
                  <a:pt x="1407459" y="44823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6858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" name="Freeform 2"/>
          <p:cNvSpPr/>
          <p:nvPr/>
        </p:nvSpPr>
        <p:spPr>
          <a:xfrm>
            <a:off x="1954306" y="5450541"/>
            <a:ext cx="959223" cy="26894"/>
          </a:xfrm>
          <a:custGeom>
            <a:avLst/>
            <a:gdLst>
              <a:gd name="connsiteX0" fmla="*/ 0 w 959223"/>
              <a:gd name="connsiteY0" fmla="*/ 26894 h 26894"/>
              <a:gd name="connsiteX1" fmla="*/ 959223 w 959223"/>
              <a:gd name="connsiteY1" fmla="*/ 0 h 2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223" h="26894">
                <a:moveTo>
                  <a:pt x="0" y="26894"/>
                </a:moveTo>
                <a:lnTo>
                  <a:pt x="959223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40424" y="4231341"/>
            <a:ext cx="1192305" cy="1210235"/>
          </a:xfrm>
          <a:custGeom>
            <a:avLst/>
            <a:gdLst>
              <a:gd name="connsiteX0" fmla="*/ 0 w 1192305"/>
              <a:gd name="connsiteY0" fmla="*/ 1210235 h 1210235"/>
              <a:gd name="connsiteX1" fmla="*/ 618564 w 1192305"/>
              <a:gd name="connsiteY1" fmla="*/ 824753 h 1210235"/>
              <a:gd name="connsiteX2" fmla="*/ 1192305 w 1192305"/>
              <a:gd name="connsiteY2" fmla="*/ 0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2305" h="1210235">
                <a:moveTo>
                  <a:pt x="0" y="1210235"/>
                </a:moveTo>
                <a:cubicBezTo>
                  <a:pt x="209923" y="1118347"/>
                  <a:pt x="419846" y="1026459"/>
                  <a:pt x="618564" y="824753"/>
                </a:cubicBezTo>
                <a:cubicBezTo>
                  <a:pt x="817282" y="623047"/>
                  <a:pt x="1004793" y="311523"/>
                  <a:pt x="119230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353671" y="1515035"/>
            <a:ext cx="3063008" cy="2277314"/>
          </a:xfrm>
          <a:custGeom>
            <a:avLst/>
            <a:gdLst>
              <a:gd name="connsiteX0" fmla="*/ 0 w 3063008"/>
              <a:gd name="connsiteY0" fmla="*/ 1792941 h 2277314"/>
              <a:gd name="connsiteX1" fmla="*/ 636494 w 3063008"/>
              <a:gd name="connsiteY1" fmla="*/ 2277036 h 2277314"/>
              <a:gd name="connsiteX2" fmla="*/ 2043953 w 3063008"/>
              <a:gd name="connsiteY2" fmla="*/ 1855694 h 2277314"/>
              <a:gd name="connsiteX3" fmla="*/ 2761129 w 3063008"/>
              <a:gd name="connsiteY3" fmla="*/ 1407459 h 2277314"/>
              <a:gd name="connsiteX4" fmla="*/ 3039035 w 3063008"/>
              <a:gd name="connsiteY4" fmla="*/ 654424 h 2277314"/>
              <a:gd name="connsiteX5" fmla="*/ 3030070 w 3063008"/>
              <a:gd name="connsiteY5" fmla="*/ 0 h 22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008" h="2277314">
                <a:moveTo>
                  <a:pt x="0" y="1792941"/>
                </a:moveTo>
                <a:cubicBezTo>
                  <a:pt x="147917" y="2029759"/>
                  <a:pt x="295835" y="2266577"/>
                  <a:pt x="636494" y="2277036"/>
                </a:cubicBezTo>
                <a:cubicBezTo>
                  <a:pt x="977153" y="2287495"/>
                  <a:pt x="1689847" y="2000623"/>
                  <a:pt x="2043953" y="1855694"/>
                </a:cubicBezTo>
                <a:cubicBezTo>
                  <a:pt x="2398059" y="1710765"/>
                  <a:pt x="2595282" y="1607671"/>
                  <a:pt x="2761129" y="1407459"/>
                </a:cubicBezTo>
                <a:cubicBezTo>
                  <a:pt x="2926976" y="1207247"/>
                  <a:pt x="2994212" y="889000"/>
                  <a:pt x="3039035" y="654424"/>
                </a:cubicBezTo>
                <a:cubicBezTo>
                  <a:pt x="3083859" y="419847"/>
                  <a:pt x="3056964" y="209923"/>
                  <a:pt x="3030070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50659" y="1532965"/>
            <a:ext cx="646719" cy="2689411"/>
          </a:xfrm>
          <a:custGeom>
            <a:avLst/>
            <a:gdLst>
              <a:gd name="connsiteX0" fmla="*/ 0 w 646719"/>
              <a:gd name="connsiteY0" fmla="*/ 2689411 h 2689411"/>
              <a:gd name="connsiteX1" fmla="*/ 421341 w 646719"/>
              <a:gd name="connsiteY1" fmla="*/ 2187388 h 2689411"/>
              <a:gd name="connsiteX2" fmla="*/ 636494 w 646719"/>
              <a:gd name="connsiteY2" fmla="*/ 1524000 h 2689411"/>
              <a:gd name="connsiteX3" fmla="*/ 591670 w 646719"/>
              <a:gd name="connsiteY3" fmla="*/ 627529 h 2689411"/>
              <a:gd name="connsiteX4" fmla="*/ 412376 w 646719"/>
              <a:gd name="connsiteY4" fmla="*/ 215153 h 2689411"/>
              <a:gd name="connsiteX5" fmla="*/ 331694 w 646719"/>
              <a:gd name="connsiteY5" fmla="*/ 0 h 268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719" h="2689411">
                <a:moveTo>
                  <a:pt x="0" y="2689411"/>
                </a:moveTo>
                <a:cubicBezTo>
                  <a:pt x="157629" y="2535517"/>
                  <a:pt x="315259" y="2381623"/>
                  <a:pt x="421341" y="2187388"/>
                </a:cubicBezTo>
                <a:cubicBezTo>
                  <a:pt x="527423" y="1993153"/>
                  <a:pt x="608106" y="1783976"/>
                  <a:pt x="636494" y="1524000"/>
                </a:cubicBezTo>
                <a:cubicBezTo>
                  <a:pt x="664882" y="1264024"/>
                  <a:pt x="629023" y="845670"/>
                  <a:pt x="591670" y="627529"/>
                </a:cubicBezTo>
                <a:cubicBezTo>
                  <a:pt x="554317" y="409388"/>
                  <a:pt x="455705" y="319741"/>
                  <a:pt x="412376" y="215153"/>
                </a:cubicBezTo>
                <a:cubicBezTo>
                  <a:pt x="369047" y="110565"/>
                  <a:pt x="318247" y="26894"/>
                  <a:pt x="331694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858871" y="2429435"/>
            <a:ext cx="3236258" cy="2653553"/>
          </a:xfrm>
          <a:custGeom>
            <a:avLst/>
            <a:gdLst>
              <a:gd name="connsiteX0" fmla="*/ 3236258 w 3236258"/>
              <a:gd name="connsiteY0" fmla="*/ 2653553 h 2653553"/>
              <a:gd name="connsiteX1" fmla="*/ 2483223 w 3236258"/>
              <a:gd name="connsiteY1" fmla="*/ 2151530 h 2653553"/>
              <a:gd name="connsiteX2" fmla="*/ 1676400 w 3236258"/>
              <a:gd name="connsiteY2" fmla="*/ 1721224 h 2653553"/>
              <a:gd name="connsiteX3" fmla="*/ 1111623 w 3236258"/>
              <a:gd name="connsiteY3" fmla="*/ 1057836 h 2653553"/>
              <a:gd name="connsiteX4" fmla="*/ 860611 w 3236258"/>
              <a:gd name="connsiteY4" fmla="*/ 502024 h 2653553"/>
              <a:gd name="connsiteX5" fmla="*/ 582705 w 3236258"/>
              <a:gd name="connsiteY5" fmla="*/ 179294 h 2653553"/>
              <a:gd name="connsiteX6" fmla="*/ 0 w 3236258"/>
              <a:gd name="connsiteY6" fmla="*/ 0 h 265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258" h="2653553">
                <a:moveTo>
                  <a:pt x="3236258" y="2653553"/>
                </a:moveTo>
                <a:cubicBezTo>
                  <a:pt x="2989728" y="2480235"/>
                  <a:pt x="2743199" y="2306918"/>
                  <a:pt x="2483223" y="2151530"/>
                </a:cubicBezTo>
                <a:cubicBezTo>
                  <a:pt x="2223247" y="1996142"/>
                  <a:pt x="1905000" y="1903506"/>
                  <a:pt x="1676400" y="1721224"/>
                </a:cubicBezTo>
                <a:cubicBezTo>
                  <a:pt x="1447800" y="1538942"/>
                  <a:pt x="1247588" y="1261036"/>
                  <a:pt x="1111623" y="1057836"/>
                </a:cubicBezTo>
                <a:cubicBezTo>
                  <a:pt x="975658" y="854636"/>
                  <a:pt x="948764" y="648448"/>
                  <a:pt x="860611" y="502024"/>
                </a:cubicBezTo>
                <a:cubicBezTo>
                  <a:pt x="772458" y="355600"/>
                  <a:pt x="726140" y="262965"/>
                  <a:pt x="582705" y="179294"/>
                </a:cubicBezTo>
                <a:cubicBezTo>
                  <a:pt x="439270" y="95623"/>
                  <a:pt x="85165" y="29882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quick forecast…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following Great Plains case from April…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3947</TotalTime>
  <Words>894</Words>
  <Application>Microsoft Office PowerPoint</Application>
  <PresentationFormat>On-screen Show (4:3)</PresentationFormat>
  <Paragraphs>249</Paragraphs>
  <Slides>183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183</vt:i4>
      </vt:variant>
    </vt:vector>
  </HeadingPairs>
  <TitlesOfParts>
    <vt:vector size="185" baseType="lpstr">
      <vt:lpstr>Office Theme</vt:lpstr>
      <vt:lpstr>1_Office Theme</vt:lpstr>
      <vt:lpstr>The Meteorology of Tornado  Forecasting: Ingredients - Moisture</vt:lpstr>
      <vt:lpstr>Workshop Organization</vt:lpstr>
      <vt:lpstr>Low-Level Moisture  and Return Flow Cycle</vt:lpstr>
      <vt:lpstr>PowerPoint Presentation</vt:lpstr>
      <vt:lpstr>PowerPoint Presentation</vt:lpstr>
      <vt:lpstr>Fall Return Flow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at BRO over 5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April 2012 Return Flow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Inland Vertical Mixing</vt:lpstr>
      <vt:lpstr>PowerPoint Presentation</vt:lpstr>
      <vt:lpstr>PowerPoint Presentation</vt:lpstr>
      <vt:lpstr>PowerPoint Presentation</vt:lpstr>
      <vt:lpstr>PowerPoint Presentation</vt:lpstr>
      <vt:lpstr>Diurnal changes in moisture</vt:lpstr>
      <vt:lpstr>Upstream from OUN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Evapotranspiration in warm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leading up to “evapotranspiration” moisture?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a quick forecast…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details matter!</vt:lpstr>
      <vt:lpstr>Low-level Moisture Summary</vt:lpstr>
      <vt:lpstr>The Meteorology of Tornado  Forecasting: Ingredients – Lapse Rates</vt:lpstr>
      <vt:lpstr>Lapse rates – Elevated Mixed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Climatology of the EML</vt:lpstr>
      <vt:lpstr>Fig. 6 Lanicci and Warner (1991)</vt:lpstr>
      <vt:lpstr>PowerPoint Presentation</vt:lpstr>
      <vt:lpstr>PowerPoint Presentation</vt:lpstr>
      <vt:lpstr>PowerPoint Presentation</vt:lpstr>
      <vt:lpstr>PowerPoint Presentation</vt:lpstr>
      <vt:lpstr>What should you look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Differential Advection</vt:lpstr>
      <vt:lpstr>PowerPoint Presentation</vt:lpstr>
      <vt:lpstr>EML plume can reach eastern US!</vt:lpstr>
      <vt:lpstr>EML and the “cap”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check observations!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up next?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Thunderstorm Forecasting: Ingredients-based Approach</dc:title>
  <dc:creator>rthompson</dc:creator>
  <cp:lastModifiedBy>rthompson</cp:lastModifiedBy>
  <cp:revision>100</cp:revision>
  <dcterms:created xsi:type="dcterms:W3CDTF">2014-08-26T02:28:03Z</dcterms:created>
  <dcterms:modified xsi:type="dcterms:W3CDTF">2015-02-10T22:40:44Z</dcterms:modified>
</cp:coreProperties>
</file>