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75" r:id="rId4"/>
    <p:sldMasterId id="2147483677" r:id="rId5"/>
    <p:sldMasterId id="2147483689" r:id="rId6"/>
    <p:sldMasterId id="2147483701" r:id="rId7"/>
    <p:sldMasterId id="2147483713" r:id="rId8"/>
  </p:sldMasterIdLst>
  <p:notesMasterIdLst>
    <p:notesMasterId r:id="rId129"/>
  </p:notesMasterIdLst>
  <p:sldIdLst>
    <p:sldId id="256" r:id="rId9"/>
    <p:sldId id="359" r:id="rId10"/>
    <p:sldId id="265" r:id="rId11"/>
    <p:sldId id="257" r:id="rId12"/>
    <p:sldId id="325" r:id="rId13"/>
    <p:sldId id="284" r:id="rId14"/>
    <p:sldId id="423" r:id="rId15"/>
    <p:sldId id="424" r:id="rId16"/>
    <p:sldId id="425" r:id="rId17"/>
    <p:sldId id="326" r:id="rId18"/>
    <p:sldId id="440" r:id="rId19"/>
    <p:sldId id="328" r:id="rId20"/>
    <p:sldId id="330" r:id="rId21"/>
    <p:sldId id="331" r:id="rId22"/>
    <p:sldId id="335" r:id="rId23"/>
    <p:sldId id="332" r:id="rId24"/>
    <p:sldId id="333" r:id="rId25"/>
    <p:sldId id="336" r:id="rId26"/>
    <p:sldId id="337" r:id="rId27"/>
    <p:sldId id="334" r:id="rId28"/>
    <p:sldId id="327" r:id="rId29"/>
    <p:sldId id="441" r:id="rId30"/>
    <p:sldId id="329" r:id="rId31"/>
    <p:sldId id="339" r:id="rId32"/>
    <p:sldId id="340" r:id="rId33"/>
    <p:sldId id="341" r:id="rId34"/>
    <p:sldId id="342" r:id="rId35"/>
    <p:sldId id="343" r:id="rId36"/>
    <p:sldId id="344" r:id="rId37"/>
    <p:sldId id="434" r:id="rId38"/>
    <p:sldId id="258" r:id="rId39"/>
    <p:sldId id="321" r:id="rId40"/>
    <p:sldId id="261" r:id="rId41"/>
    <p:sldId id="350" r:id="rId42"/>
    <p:sldId id="349" r:id="rId43"/>
    <p:sldId id="357" r:id="rId44"/>
    <p:sldId id="427" r:id="rId45"/>
    <p:sldId id="428" r:id="rId46"/>
    <p:sldId id="429" r:id="rId47"/>
    <p:sldId id="430" r:id="rId48"/>
    <p:sldId id="431" r:id="rId49"/>
    <p:sldId id="432" r:id="rId50"/>
    <p:sldId id="43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00" r:id="rId61"/>
    <p:sldId id="323" r:id="rId62"/>
    <p:sldId id="324" r:id="rId63"/>
    <p:sldId id="286" r:id="rId64"/>
    <p:sldId id="263" r:id="rId65"/>
    <p:sldId id="264" r:id="rId66"/>
    <p:sldId id="262" r:id="rId67"/>
    <p:sldId id="277" r:id="rId68"/>
    <p:sldId id="280" r:id="rId69"/>
    <p:sldId id="266" r:id="rId70"/>
    <p:sldId id="281" r:id="rId71"/>
    <p:sldId id="288" r:id="rId72"/>
    <p:sldId id="289" r:id="rId73"/>
    <p:sldId id="291" r:id="rId74"/>
    <p:sldId id="290" r:id="rId75"/>
    <p:sldId id="292" r:id="rId76"/>
    <p:sldId id="293" r:id="rId77"/>
    <p:sldId id="294" r:id="rId78"/>
    <p:sldId id="295" r:id="rId79"/>
    <p:sldId id="296" r:id="rId80"/>
    <p:sldId id="287" r:id="rId81"/>
    <p:sldId id="385" r:id="rId82"/>
    <p:sldId id="278" r:id="rId83"/>
    <p:sldId id="387" r:id="rId84"/>
    <p:sldId id="282" r:id="rId85"/>
    <p:sldId id="388" r:id="rId86"/>
    <p:sldId id="346" r:id="rId87"/>
    <p:sldId id="345" r:id="rId88"/>
    <p:sldId id="390" r:id="rId89"/>
    <p:sldId id="391" r:id="rId90"/>
    <p:sldId id="392" r:id="rId91"/>
    <p:sldId id="393" r:id="rId92"/>
    <p:sldId id="394" r:id="rId93"/>
    <p:sldId id="442" r:id="rId94"/>
    <p:sldId id="443" r:id="rId95"/>
    <p:sldId id="444" r:id="rId96"/>
    <p:sldId id="445" r:id="rId97"/>
    <p:sldId id="446" r:id="rId98"/>
    <p:sldId id="447" r:id="rId99"/>
    <p:sldId id="448" r:id="rId100"/>
    <p:sldId id="395" r:id="rId101"/>
    <p:sldId id="396" r:id="rId102"/>
    <p:sldId id="397" r:id="rId103"/>
    <p:sldId id="398" r:id="rId104"/>
    <p:sldId id="399" r:id="rId105"/>
    <p:sldId id="400" r:id="rId106"/>
    <p:sldId id="402" r:id="rId107"/>
    <p:sldId id="401" r:id="rId108"/>
    <p:sldId id="403" r:id="rId109"/>
    <p:sldId id="404" r:id="rId110"/>
    <p:sldId id="405" r:id="rId111"/>
    <p:sldId id="406" r:id="rId112"/>
    <p:sldId id="407" r:id="rId113"/>
    <p:sldId id="408" r:id="rId114"/>
    <p:sldId id="409" r:id="rId115"/>
    <p:sldId id="410" r:id="rId116"/>
    <p:sldId id="411" r:id="rId117"/>
    <p:sldId id="412" r:id="rId118"/>
    <p:sldId id="413" r:id="rId119"/>
    <p:sldId id="414" r:id="rId120"/>
    <p:sldId id="415" r:id="rId121"/>
    <p:sldId id="416" r:id="rId122"/>
    <p:sldId id="417" r:id="rId123"/>
    <p:sldId id="418" r:id="rId124"/>
    <p:sldId id="419" r:id="rId125"/>
    <p:sldId id="420" r:id="rId126"/>
    <p:sldId id="421" r:id="rId127"/>
    <p:sldId id="422" r:id="rId1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tableStyles" Target="tableStyles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slide" Target="slides/slide12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26" Type="http://schemas.openxmlformats.org/officeDocument/2006/relationships/slide" Target="slides/slide11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slide" Target="slides/slide116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3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viewProps" Target="view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nas\Users\Thompson\projects\waf2012_mode_environ\thompson_environ_part2\2003-2011_tor_graphic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effective-layer SCP:  tornadoes by convective mode</a:t>
            </a:r>
          </a:p>
        </c:rich>
      </c:tx>
      <c:layout>
        <c:manualLayout>
          <c:xMode val="edge"/>
          <c:yMode val="edge"/>
          <c:x val="0.23085460599334073"/>
          <c:y val="1.957585644371941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8801331853496109E-2"/>
          <c:y val="0.12724306688417619"/>
          <c:w val="0.91009988901220862"/>
          <c:h val="0.80750407830342574"/>
        </c:manualLayout>
      </c:layout>
      <c:lineChart>
        <c:grouping val="standard"/>
        <c:varyColors val="0"/>
        <c:ser>
          <c:idx val="0"/>
          <c:order val="0"/>
          <c:spPr>
            <a:ln w="28575">
              <a:noFill/>
            </a:ln>
          </c:spPr>
          <c:marker>
            <c:symbol val="none"/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plot_data!$A$10:$G$10</c:f>
              <c:strCache>
                <c:ptCount val="7"/>
                <c:pt idx="0">
                  <c:v>discrete RM (2176)</c:v>
                </c:pt>
                <c:pt idx="1">
                  <c:v>cluster RM (2286)</c:v>
                </c:pt>
                <c:pt idx="2">
                  <c:v>line RM (811)</c:v>
                </c:pt>
                <c:pt idx="3">
                  <c:v>hybrid (191)</c:v>
                </c:pt>
                <c:pt idx="4">
                  <c:v>QLCS (1095)</c:v>
                </c:pt>
                <c:pt idx="5">
                  <c:v>marginal RM (234)</c:v>
                </c:pt>
                <c:pt idx="6">
                  <c:v>disorg (769)</c:v>
                </c:pt>
              </c:strCache>
            </c:strRef>
          </c:cat>
          <c:val>
            <c:numRef>
              <c:f>plot_data!$A$25:$G$25</c:f>
              <c:numCache>
                <c:formatCode>0.0</c:formatCode>
                <c:ptCount val="7"/>
                <c:pt idx="0">
                  <c:v>3.38</c:v>
                </c:pt>
                <c:pt idx="1">
                  <c:v>3.3424999999999998</c:v>
                </c:pt>
                <c:pt idx="2">
                  <c:v>2.75</c:v>
                </c:pt>
                <c:pt idx="3">
                  <c:v>2.21</c:v>
                </c:pt>
                <c:pt idx="4">
                  <c:v>0.55000000000000004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smooth val="0"/>
        </c:ser>
        <c:ser>
          <c:idx val="1"/>
          <c:order val="1"/>
          <c:spPr>
            <a:ln w="28575">
              <a:noFill/>
            </a:ln>
          </c:spPr>
          <c:marker>
            <c:symbol val="none"/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plot_data!$A$10:$G$10</c:f>
              <c:strCache>
                <c:ptCount val="7"/>
                <c:pt idx="0">
                  <c:v>discrete RM (2176)</c:v>
                </c:pt>
                <c:pt idx="1">
                  <c:v>cluster RM (2286)</c:v>
                </c:pt>
                <c:pt idx="2">
                  <c:v>line RM (811)</c:v>
                </c:pt>
                <c:pt idx="3">
                  <c:v>hybrid (191)</c:v>
                </c:pt>
                <c:pt idx="4">
                  <c:v>QLCS (1095)</c:v>
                </c:pt>
                <c:pt idx="5">
                  <c:v>marginal RM (234)</c:v>
                </c:pt>
                <c:pt idx="6">
                  <c:v>disorg (769)</c:v>
                </c:pt>
              </c:strCache>
            </c:strRef>
          </c:cat>
          <c:val>
            <c:numRef>
              <c:f>plot_data!$A$26:$G$26</c:f>
              <c:numCache>
                <c:formatCode>0.0</c:formatCode>
                <c:ptCount val="7"/>
                <c:pt idx="0">
                  <c:v>23.61</c:v>
                </c:pt>
                <c:pt idx="1">
                  <c:v>22.795000000000002</c:v>
                </c:pt>
                <c:pt idx="2">
                  <c:v>20.64</c:v>
                </c:pt>
                <c:pt idx="3">
                  <c:v>16.850000000000001</c:v>
                </c:pt>
                <c:pt idx="4">
                  <c:v>15.804</c:v>
                </c:pt>
                <c:pt idx="5">
                  <c:v>7.4510000000000005</c:v>
                </c:pt>
                <c:pt idx="6">
                  <c:v>6.14</c:v>
                </c:pt>
              </c:numCache>
            </c:numRef>
          </c:val>
          <c:smooth val="0"/>
        </c:ser>
        <c:ser>
          <c:idx val="2"/>
          <c:order val="2"/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plot_data!$A$10:$G$10</c:f>
              <c:strCache>
                <c:ptCount val="7"/>
                <c:pt idx="0">
                  <c:v>discrete RM (2176)</c:v>
                </c:pt>
                <c:pt idx="1">
                  <c:v>cluster RM (2286)</c:v>
                </c:pt>
                <c:pt idx="2">
                  <c:v>line RM (811)</c:v>
                </c:pt>
                <c:pt idx="3">
                  <c:v>hybrid (191)</c:v>
                </c:pt>
                <c:pt idx="4">
                  <c:v>QLCS (1095)</c:v>
                </c:pt>
                <c:pt idx="5">
                  <c:v>marginal RM (234)</c:v>
                </c:pt>
                <c:pt idx="6">
                  <c:v>disorg (769)</c:v>
                </c:pt>
              </c:strCache>
            </c:strRef>
          </c:cat>
          <c:val>
            <c:numRef>
              <c:f>plot_data!$A$27:$G$27</c:f>
              <c:numCache>
                <c:formatCode>0.0</c:formatCode>
                <c:ptCount val="7"/>
                <c:pt idx="0">
                  <c:v>8.2550000000000008</c:v>
                </c:pt>
                <c:pt idx="1">
                  <c:v>7.76</c:v>
                </c:pt>
                <c:pt idx="2">
                  <c:v>7.6</c:v>
                </c:pt>
                <c:pt idx="3">
                  <c:v>6.45</c:v>
                </c:pt>
                <c:pt idx="4">
                  <c:v>3.95</c:v>
                </c:pt>
                <c:pt idx="5">
                  <c:v>0.86</c:v>
                </c:pt>
                <c:pt idx="6">
                  <c:v>0.08</c:v>
                </c:pt>
              </c:numCache>
            </c:numRef>
          </c:val>
          <c:smooth val="0"/>
        </c:ser>
        <c:ser>
          <c:idx val="3"/>
          <c:order val="3"/>
          <c:spPr>
            <a:ln w="28575">
              <a:noFill/>
            </a:ln>
          </c:spPr>
          <c:marker>
            <c:symbol val="none"/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plot_data!$A$10:$G$10</c:f>
              <c:strCache>
                <c:ptCount val="7"/>
                <c:pt idx="0">
                  <c:v>discrete RM (2176)</c:v>
                </c:pt>
                <c:pt idx="1">
                  <c:v>cluster RM (2286)</c:v>
                </c:pt>
                <c:pt idx="2">
                  <c:v>line RM (811)</c:v>
                </c:pt>
                <c:pt idx="3">
                  <c:v>hybrid (191)</c:v>
                </c:pt>
                <c:pt idx="4">
                  <c:v>QLCS (1095)</c:v>
                </c:pt>
                <c:pt idx="5">
                  <c:v>marginal RM (234)</c:v>
                </c:pt>
                <c:pt idx="6">
                  <c:v>disorg (769)</c:v>
                </c:pt>
              </c:strCache>
            </c:strRef>
          </c:cat>
          <c:val>
            <c:numRef>
              <c:f>plot_data!$A$28:$G$28</c:f>
              <c:numCache>
                <c:formatCode>0.0</c:formatCode>
                <c:ptCount val="7"/>
                <c:pt idx="0">
                  <c:v>0.77</c:v>
                </c:pt>
                <c:pt idx="1">
                  <c:v>0.57999999999999996</c:v>
                </c:pt>
                <c:pt idx="2">
                  <c:v>0.23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smooth val="0"/>
        </c:ser>
        <c:ser>
          <c:idx val="4"/>
          <c:order val="4"/>
          <c:spPr>
            <a:ln w="28575">
              <a:noFill/>
            </a:ln>
          </c:spPr>
          <c:marker>
            <c:symbol val="none"/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plot_data!$A$10:$G$10</c:f>
              <c:strCache>
                <c:ptCount val="7"/>
                <c:pt idx="0">
                  <c:v>discrete RM (2176)</c:v>
                </c:pt>
                <c:pt idx="1">
                  <c:v>cluster RM (2286)</c:v>
                </c:pt>
                <c:pt idx="2">
                  <c:v>line RM (811)</c:v>
                </c:pt>
                <c:pt idx="3">
                  <c:v>hybrid (191)</c:v>
                </c:pt>
                <c:pt idx="4">
                  <c:v>QLCS (1095)</c:v>
                </c:pt>
                <c:pt idx="5">
                  <c:v>marginal RM (234)</c:v>
                </c:pt>
                <c:pt idx="6">
                  <c:v>disorg (769)</c:v>
                </c:pt>
              </c:strCache>
            </c:strRef>
          </c:cat>
          <c:val>
            <c:numRef>
              <c:f>plot_data!$A$29:$G$29</c:f>
              <c:numCache>
                <c:formatCode>0.0</c:formatCode>
                <c:ptCount val="7"/>
                <c:pt idx="0">
                  <c:v>15.3375</c:v>
                </c:pt>
                <c:pt idx="1">
                  <c:v>14.855</c:v>
                </c:pt>
                <c:pt idx="2">
                  <c:v>13.095000000000001</c:v>
                </c:pt>
                <c:pt idx="3">
                  <c:v>10.72</c:v>
                </c:pt>
                <c:pt idx="4">
                  <c:v>9.0399999999999991</c:v>
                </c:pt>
                <c:pt idx="5">
                  <c:v>3.65</c:v>
                </c:pt>
                <c:pt idx="6">
                  <c:v>2.17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hiLowLines>
          <c:spPr>
            <a:ln w="38100">
              <a:solidFill>
                <a:srgbClr val="000000"/>
              </a:solidFill>
              <a:prstDash val="solid"/>
            </a:ln>
          </c:spPr>
        </c:hiLowLines>
        <c:upDownBars>
          <c:gapWidth val="150"/>
          <c:upBars>
            <c:spPr>
              <a:solidFill>
                <a:srgbClr val="C0C0C0"/>
              </a:solidFill>
              <a:ln w="3175">
                <a:solidFill>
                  <a:srgbClr val="000000"/>
                </a:solidFill>
                <a:prstDash val="solid"/>
              </a:ln>
            </c:spPr>
          </c:upBars>
          <c:downBars>
            <c:spPr>
              <a:solidFill>
                <a:srgbClr val="000000"/>
              </a:solidFill>
              <a:ln w="3175">
                <a:solidFill>
                  <a:srgbClr val="000000"/>
                </a:solidFill>
                <a:prstDash val="solid"/>
              </a:ln>
            </c:spPr>
          </c:downBars>
        </c:upDownBars>
        <c:marker val="1"/>
        <c:smooth val="0"/>
        <c:axId val="51696000"/>
        <c:axId val="51697536"/>
      </c:lineChart>
      <c:catAx>
        <c:axId val="51696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16975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1697536"/>
        <c:scaling>
          <c:orientation val="minMax"/>
          <c:max val="2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SCP</a:t>
                </a:r>
              </a:p>
            </c:rich>
          </c:tx>
          <c:layout>
            <c:manualLayout>
              <c:xMode val="edge"/>
              <c:yMode val="edge"/>
              <c:x val="1.2208657047724751E-2"/>
              <c:y val="0.50570962479608483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1696000"/>
        <c:crosses val="autoZero"/>
        <c:crossBetween val="between"/>
        <c:majorUnit val="2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33162-2993-42EC-BC62-2E49E79A986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B3F97-188C-43A8-A83C-53AF1AFC9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3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9CC2D-79D2-7A44-AF5C-974853CDD16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9CC2D-79D2-7A44-AF5C-974853CDD16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9CC2D-79D2-7A44-AF5C-974853CDD16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108F7-4F18-6F41-9E44-C9154D597137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8F59-29C7-294F-BFFA-35830882CC5F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8F59-29C7-294F-BFFA-35830882CC5F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8F59-29C7-294F-BFFA-35830882CC5F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8F59-29C7-294F-BFFA-35830882CC5F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8F59-29C7-294F-BFFA-35830882CC5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3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06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79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6193322-3BCE-9240-B340-74AB6F8AE0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42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19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4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22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60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60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01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8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81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02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95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79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1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20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C3CA3-02E6-B34D-8E84-7B536A2CF4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FE7A6-0227-1E4A-B533-9F7BF3CF9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03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17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11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00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4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12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35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38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3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98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07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82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75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55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84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09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79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0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99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49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27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64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20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31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3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30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99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770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790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79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898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60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14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70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28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568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65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93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036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715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865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207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271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04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175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67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936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035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87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1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81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38D3-EB99-4846-97D8-2CAAE7345F4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894E-FC9C-4F6F-AF4F-89A0940B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7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D38D3-EB99-4846-97D8-2CAAE7345F44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A894E-FC9C-4F6F-AF4F-89A0940B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3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44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44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7894CB7-80EF-234D-BE35-8AC49C4703D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9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w Cen MT"/>
                <a:cs typeface="Tw Cen MT"/>
              </a:defRPr>
            </a:lvl1pPr>
          </a:lstStyle>
          <a:p>
            <a:pPr defTabSz="457200"/>
            <a:fld id="{87A70F9F-976F-664A-A2E7-2FC54A4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w Cen MT"/>
                <a:cs typeface="Tw Cen MT"/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w Cen MT"/>
                <a:cs typeface="Tw Cen MT"/>
              </a:defRPr>
            </a:lvl1pPr>
          </a:lstStyle>
          <a:p>
            <a:pPr defTabSz="457200"/>
            <a:fld id="{B068531F-43D7-0B40-9026-2BE4B9A9F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6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w Cen MT"/>
          <a:ea typeface="+mj-ea"/>
          <a:cs typeface="Tw Cen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w Cen MT"/>
          <a:ea typeface="+mn-ea"/>
          <a:cs typeface="Tw Cen M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w Cen MT"/>
          <a:ea typeface="+mn-ea"/>
          <a:cs typeface="Tw Cen M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w Cen MT"/>
          <a:ea typeface="+mn-ea"/>
          <a:cs typeface="Tw Cen M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w Cen MT"/>
          <a:ea typeface="+mn-ea"/>
          <a:cs typeface="Tw Cen M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w Cen MT"/>
          <a:ea typeface="+mn-ea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9AC3CA3-02E6-B34D-8E84-7B536A2CF4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C7FE7A6-0227-1E4A-B533-9F7BF3CF9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6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9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4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D38D3-EB99-4846-97D8-2CAAE7345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A894E-FC9C-4F6F-AF4F-89A0940B07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9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8845B-83A3-4054-ADC6-1568FFC4C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36211-429C-47C3-9A21-7F2A776F65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0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"/><Relationship Id="rId1" Type="http://schemas.openxmlformats.org/officeDocument/2006/relationships/slideLayout" Target="../slideLayouts/slideLayout2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jpeg"/><Relationship Id="rId2" Type="http://schemas.openxmlformats.org/officeDocument/2006/relationships/video" Target="file://localhost/Users/marko/Documents/presentations/animations_and_movies/20130603_Booker_Final-veryabridged.m4v" TargetMode="External"/><Relationship Id="rId1" Type="http://schemas.microsoft.com/office/2007/relationships/media" Target="file://localhost/Users/marko/Documents/presentations/animations_and_movies/20130603_Booker_Final-veryabridged.m4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57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59.png"/><Relationship Id="rId4" Type="http://schemas.openxmlformats.org/officeDocument/2006/relationships/image" Target="../media/image77.png"/><Relationship Id="rId9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57.jpeg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4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Meteorology of Tornado Forecasting:</a:t>
            </a:r>
            <a:br>
              <a:rPr lang="en-US" dirty="0" smtClean="0"/>
            </a:br>
            <a:r>
              <a:rPr lang="en-US" dirty="0" smtClean="0"/>
              <a:t>Supercells and Tornadoes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Rich Thompson</a:t>
            </a:r>
          </a:p>
          <a:p>
            <a:r>
              <a:rPr lang="en-US" dirty="0" smtClean="0"/>
              <a:t>SPC</a:t>
            </a:r>
            <a:endParaRPr lang="en-US" dirty="0"/>
          </a:p>
        </p:txBody>
      </p:sp>
      <p:pic>
        <p:nvPicPr>
          <p:cNvPr id="4" name="Picture 4" descr="spc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4640" y="4572000"/>
            <a:ext cx="344244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48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Straight hodograph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Vertical wind shear provides source for rotating updraft (“vortex tubes”)</a:t>
            </a:r>
          </a:p>
          <a:p>
            <a:r>
              <a:rPr lang="en-US" dirty="0" smtClean="0"/>
              <a:t>Initial weak rotation on edges of an updraft results in weak low pressure aloft, which draws air from below and creates new updrafts on both sides of initial updraft (“propagation”)</a:t>
            </a:r>
          </a:p>
          <a:p>
            <a:r>
              <a:rPr lang="en-US" dirty="0" smtClean="0"/>
              <a:t>Net result of propagation is stronger storm rotation (vorticity becomes “</a:t>
            </a:r>
            <a:r>
              <a:rPr lang="en-US" dirty="0" err="1" smtClean="0"/>
              <a:t>streamwise</a:t>
            </a:r>
            <a:r>
              <a:rPr lang="en-US" dirty="0" smtClean="0"/>
              <a:t>”)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822960"/>
            <a:ext cx="8544123" cy="5843016"/>
          </a:xfrm>
        </p:spPr>
      </p:pic>
      <p:cxnSp>
        <p:nvCxnSpPr>
          <p:cNvPr id="6" name="Straight Connector 5"/>
          <p:cNvCxnSpPr/>
          <p:nvPr/>
        </p:nvCxnSpPr>
        <p:spPr>
          <a:xfrm>
            <a:off x="1066800" y="3962400"/>
            <a:ext cx="762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6172200" y="2286000"/>
            <a:ext cx="0" cy="16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91100" y="1916668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Increasing supercell risk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0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9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3447" y="533400"/>
            <a:ext cx="10281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white"/>
                </a:solidFill>
              </a:rPr>
              <a:t>Right-Moving </a:t>
            </a:r>
            <a:r>
              <a:rPr lang="en-US" sz="4000" dirty="0" err="1" smtClean="0">
                <a:solidFill>
                  <a:prstClr val="white"/>
                </a:solidFill>
              </a:rPr>
              <a:t>Supercells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Supercell</a:t>
            </a:r>
            <a:r>
              <a:rPr lang="en-US" dirty="0" smtClean="0"/>
              <a:t> Composite Parameter (SCP)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Combine measures of buoyancy and vertical wind shear relevant to </a:t>
            </a:r>
            <a:r>
              <a:rPr lang="en-US" dirty="0" err="1" smtClean="0"/>
              <a:t>supercell</a:t>
            </a:r>
            <a:r>
              <a:rPr lang="en-US" dirty="0" smtClean="0"/>
              <a:t> formation</a:t>
            </a:r>
          </a:p>
          <a:p>
            <a:r>
              <a:rPr lang="en-US" dirty="0" smtClean="0"/>
              <a:t>Normalize terms to climatological distributions</a:t>
            </a:r>
          </a:p>
          <a:p>
            <a:r>
              <a:rPr lang="en-US" dirty="0" smtClean="0"/>
              <a:t>Non-linear product of normalized terms allows CAPE and vertical shear to “compensate” for one another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4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08000"/>
            <a:ext cx="8583613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990600" y="4800600"/>
            <a:ext cx="777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29000" y="1179853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Stronger updrafts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343400" y="1549185"/>
            <a:ext cx="0" cy="31752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20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Effective-layer SCP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5800" y="2133600"/>
            <a:ext cx="7848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SCP</a:t>
            </a:r>
            <a:r>
              <a:rPr lang="en-US" altLang="en-US" sz="3200" dirty="0">
                <a:solidFill>
                  <a:prstClr val="black"/>
                </a:solidFill>
              </a:rPr>
              <a:t>    =	 ( </a:t>
            </a:r>
            <a:r>
              <a:rPr lang="en-US" altLang="en-US" sz="3200" dirty="0">
                <a:solidFill>
                  <a:srgbClr val="FF0000"/>
                </a:solidFill>
              </a:rPr>
              <a:t>MUCAPE</a:t>
            </a:r>
            <a:r>
              <a:rPr lang="en-US" altLang="en-US" sz="3200" dirty="0">
                <a:solidFill>
                  <a:prstClr val="black"/>
                </a:solidFill>
              </a:rPr>
              <a:t> / 1000 J kg</a:t>
            </a:r>
            <a:r>
              <a:rPr lang="en-US" altLang="en-US" sz="3200" baseline="30000" dirty="0">
                <a:solidFill>
                  <a:prstClr val="black"/>
                </a:solidFill>
              </a:rPr>
              <a:t>-1</a:t>
            </a:r>
            <a:r>
              <a:rPr lang="en-US" altLang="en-US" sz="3200" dirty="0">
                <a:solidFill>
                  <a:prstClr val="black"/>
                </a:solidFill>
              </a:rPr>
              <a:t> ) </a:t>
            </a:r>
          </a:p>
          <a:p>
            <a:r>
              <a:rPr lang="en-US" altLang="en-US" sz="3200" dirty="0">
                <a:solidFill>
                  <a:prstClr val="black"/>
                </a:solidFill>
              </a:rPr>
              <a:t>			   	 </a:t>
            </a:r>
            <a:r>
              <a:rPr lang="en-US" altLang="en-US" sz="3200" dirty="0">
                <a:solidFill>
                  <a:srgbClr val="00B0F0"/>
                </a:solidFill>
              </a:rPr>
              <a:t>X</a:t>
            </a:r>
            <a:r>
              <a:rPr lang="en-US" altLang="en-US" sz="3200" dirty="0">
                <a:solidFill>
                  <a:prstClr val="black"/>
                </a:solidFill>
              </a:rPr>
              <a:t> </a:t>
            </a:r>
          </a:p>
          <a:p>
            <a:r>
              <a:rPr lang="en-US" altLang="en-US" sz="3200" dirty="0">
                <a:solidFill>
                  <a:prstClr val="black"/>
                </a:solidFill>
              </a:rPr>
              <a:t>		 ( </a:t>
            </a:r>
            <a:r>
              <a:rPr lang="en-US" altLang="en-US" sz="3200" dirty="0" smtClean="0">
                <a:solidFill>
                  <a:srgbClr val="FF0000"/>
                </a:solidFill>
              </a:rPr>
              <a:t>EBWD</a:t>
            </a:r>
            <a:r>
              <a:rPr lang="en-US" altLang="en-US" sz="3200" dirty="0" smtClean="0">
                <a:solidFill>
                  <a:prstClr val="black"/>
                </a:solidFill>
              </a:rPr>
              <a:t> </a:t>
            </a:r>
            <a:r>
              <a:rPr lang="en-US" altLang="en-US" sz="3200" dirty="0">
                <a:solidFill>
                  <a:prstClr val="black"/>
                </a:solidFill>
              </a:rPr>
              <a:t>/ 20 m s</a:t>
            </a:r>
            <a:r>
              <a:rPr lang="en-US" altLang="en-US" sz="3200" baseline="30000" dirty="0">
                <a:solidFill>
                  <a:prstClr val="black"/>
                </a:solidFill>
              </a:rPr>
              <a:t>-1</a:t>
            </a:r>
            <a:r>
              <a:rPr lang="en-US" altLang="en-US" sz="3200" dirty="0">
                <a:solidFill>
                  <a:prstClr val="black"/>
                </a:solidFill>
              </a:rPr>
              <a:t> )</a:t>
            </a:r>
          </a:p>
          <a:p>
            <a:r>
              <a:rPr lang="en-US" altLang="en-US" sz="3200" dirty="0">
                <a:solidFill>
                  <a:prstClr val="black"/>
                </a:solidFill>
              </a:rPr>
              <a:t>				 </a:t>
            </a:r>
            <a:r>
              <a:rPr lang="en-US" altLang="en-US" sz="3200" dirty="0">
                <a:solidFill>
                  <a:srgbClr val="00B0F0"/>
                </a:solidFill>
              </a:rPr>
              <a:t>X</a:t>
            </a:r>
          </a:p>
          <a:p>
            <a:r>
              <a:rPr lang="en-US" altLang="en-US" sz="3200" dirty="0">
                <a:solidFill>
                  <a:prstClr val="black"/>
                </a:solidFill>
              </a:rPr>
              <a:t>		 ( </a:t>
            </a:r>
            <a:r>
              <a:rPr lang="en-US" altLang="en-US" sz="3200" dirty="0">
                <a:solidFill>
                  <a:srgbClr val="FF0000"/>
                </a:solidFill>
              </a:rPr>
              <a:t>ESRH</a:t>
            </a:r>
            <a:r>
              <a:rPr lang="en-US" altLang="en-US" sz="3200" dirty="0">
                <a:solidFill>
                  <a:prstClr val="black"/>
                </a:solidFill>
              </a:rPr>
              <a:t> / 50 m</a:t>
            </a:r>
            <a:r>
              <a:rPr lang="en-US" altLang="en-US" sz="3200" baseline="30000" dirty="0">
                <a:solidFill>
                  <a:prstClr val="black"/>
                </a:solidFill>
              </a:rPr>
              <a:t>2</a:t>
            </a:r>
            <a:r>
              <a:rPr lang="en-US" altLang="en-US" sz="3200" dirty="0">
                <a:solidFill>
                  <a:prstClr val="black"/>
                </a:solidFill>
              </a:rPr>
              <a:t> s</a:t>
            </a:r>
            <a:r>
              <a:rPr lang="en-US" altLang="en-US" sz="3200" baseline="30000" dirty="0">
                <a:solidFill>
                  <a:prstClr val="black"/>
                </a:solidFill>
              </a:rPr>
              <a:t>-2</a:t>
            </a:r>
            <a:r>
              <a:rPr lang="en-US" altLang="en-US" sz="3200" dirty="0">
                <a:solidFill>
                  <a:prstClr val="black"/>
                </a:solidFill>
              </a:rPr>
              <a:t>  )</a:t>
            </a:r>
          </a:p>
          <a:p>
            <a:endParaRPr lang="en-US" alt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8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280987" y="509587"/>
          <a:ext cx="8582025" cy="583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914400" y="5562600"/>
            <a:ext cx="784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90600" y="1600200"/>
            <a:ext cx="3200400" cy="3886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0" y="5486400"/>
            <a:ext cx="914400" cy="76200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0" y="6400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Right-moving Supercells &gt;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5929" y="636134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Non-supercells &lt; 2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8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89" y="1600200"/>
            <a:ext cx="6618221" cy="4525963"/>
          </a:xfrm>
        </p:spPr>
      </p:pic>
      <p:sp>
        <p:nvSpPr>
          <p:cNvPr id="3" name="Oval 2"/>
          <p:cNvSpPr/>
          <p:nvPr/>
        </p:nvSpPr>
        <p:spPr>
          <a:xfrm>
            <a:off x="6172200" y="3200400"/>
            <a:ext cx="1219200" cy="2019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18657" y="4572000"/>
            <a:ext cx="990600" cy="129540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86400" y="6019800"/>
            <a:ext cx="232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Stronger rotation – larger SCP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60198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Weaker rotation – smaller SCP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8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SCP weaknesses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Conditional – CI not considered explicitly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Convective mode also not considered</a:t>
            </a:r>
          </a:p>
          <a:p>
            <a:r>
              <a:rPr lang="en-US" dirty="0" smtClean="0"/>
              <a:t>Sensitive to storm motion estimate 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Putting “cart before the horse”?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SCP strengths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estimate of conditional </a:t>
            </a:r>
            <a:r>
              <a:rPr lang="en-US" dirty="0" err="1" smtClean="0"/>
              <a:t>supercell</a:t>
            </a:r>
            <a:r>
              <a:rPr lang="en-US" dirty="0" smtClean="0"/>
              <a:t> potential</a:t>
            </a:r>
          </a:p>
          <a:p>
            <a:r>
              <a:rPr lang="en-US" dirty="0" smtClean="0"/>
              <a:t>Covers wide range of environments (surface-based and elevated storms)	</a:t>
            </a:r>
          </a:p>
          <a:p>
            <a:r>
              <a:rPr lang="en-US" dirty="0" smtClean="0"/>
              <a:t>Physical basis in relevant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7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9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3447" y="533400"/>
            <a:ext cx="10281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white"/>
                </a:solidFill>
              </a:rPr>
              <a:t>Significant Tornadoes</a:t>
            </a:r>
            <a:endParaRPr lang="en-US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5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499"/>
          <a:stretch/>
        </p:blipFill>
        <p:spPr>
          <a:xfrm>
            <a:off x="1463040" y="548640"/>
            <a:ext cx="5852160" cy="6035040"/>
          </a:xfrm>
        </p:spPr>
      </p:pic>
    </p:spTree>
    <p:extLst>
      <p:ext uri="{BB962C8B-B14F-4D97-AF65-F5344CB8AC3E}">
        <p14:creationId xmlns:p14="http://schemas.microsoft.com/office/powerpoint/2010/main" val="312848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Significant Tornado Parameter (STP)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Use same approach as in SCP, specific to </a:t>
            </a:r>
            <a:r>
              <a:rPr lang="en-US" dirty="0" err="1" smtClean="0"/>
              <a:t>mesocylonic</a:t>
            </a:r>
            <a:r>
              <a:rPr lang="en-US" dirty="0" smtClean="0"/>
              <a:t> tornado production</a:t>
            </a:r>
          </a:p>
          <a:p>
            <a:pPr lvl="1"/>
            <a:r>
              <a:rPr lang="en-US" sz="2400" dirty="0" smtClean="0"/>
              <a:t>Deep-layer vertical shear, buoyancy, and convective inhibition </a:t>
            </a:r>
          </a:p>
          <a:p>
            <a:pPr lvl="2"/>
            <a:r>
              <a:rPr lang="en-US" sz="2000" dirty="0" smtClean="0">
                <a:solidFill>
                  <a:srgbClr val="00B0F0"/>
                </a:solidFill>
              </a:rPr>
              <a:t>Right-moving </a:t>
            </a:r>
            <a:r>
              <a:rPr lang="en-US" sz="2000" dirty="0" err="1" smtClean="0">
                <a:solidFill>
                  <a:srgbClr val="00B0F0"/>
                </a:solidFill>
              </a:rPr>
              <a:t>supercell</a:t>
            </a:r>
            <a:r>
              <a:rPr lang="en-US" sz="2000" dirty="0" smtClean="0">
                <a:solidFill>
                  <a:srgbClr val="00B0F0"/>
                </a:solidFill>
              </a:rPr>
              <a:t> formation and longevity</a:t>
            </a:r>
          </a:p>
          <a:p>
            <a:pPr lvl="1"/>
            <a:r>
              <a:rPr lang="en-US" sz="2400" dirty="0" smtClean="0"/>
              <a:t>Focus on buoyancy, convective inhibition, and vertical shear rooted near the ground</a:t>
            </a:r>
          </a:p>
          <a:p>
            <a:pPr lvl="2"/>
            <a:r>
              <a:rPr lang="en-US" sz="2000" dirty="0" smtClean="0">
                <a:solidFill>
                  <a:srgbClr val="00B0F0"/>
                </a:solidFill>
              </a:rPr>
              <a:t>Estimate potential for strong </a:t>
            </a:r>
            <a:r>
              <a:rPr lang="en-US" sz="2000" dirty="0" err="1" smtClean="0">
                <a:solidFill>
                  <a:srgbClr val="00B0F0"/>
                </a:solidFill>
              </a:rPr>
              <a:t>mesocylone</a:t>
            </a:r>
            <a:r>
              <a:rPr lang="en-US" sz="2000" dirty="0" smtClean="0">
                <a:solidFill>
                  <a:srgbClr val="00B0F0"/>
                </a:solidFill>
              </a:rPr>
              <a:t> and induced low-level stretching</a:t>
            </a:r>
          </a:p>
          <a:p>
            <a:pPr lvl="1"/>
            <a:r>
              <a:rPr lang="en-US" sz="2400" dirty="0" smtClean="0"/>
              <a:t>Estimate potential for evaporative cooling in RFD</a:t>
            </a:r>
          </a:p>
          <a:p>
            <a:pPr lvl="2"/>
            <a:r>
              <a:rPr lang="en-US" sz="2000" dirty="0" smtClean="0">
                <a:solidFill>
                  <a:srgbClr val="00B0F0"/>
                </a:solidFill>
              </a:rPr>
              <a:t>Resistance to low-level stretching</a:t>
            </a:r>
          </a:p>
        </p:txBody>
      </p:sp>
    </p:spTree>
    <p:extLst>
      <p:ext uri="{BB962C8B-B14F-4D97-AF65-F5344CB8AC3E}">
        <p14:creationId xmlns:p14="http://schemas.microsoft.com/office/powerpoint/2010/main" val="4583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ESRH – driving factor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89" y="1600200"/>
            <a:ext cx="6618221" cy="4525963"/>
          </a:xfrm>
        </p:spPr>
      </p:pic>
      <p:cxnSp>
        <p:nvCxnSpPr>
          <p:cNvPr id="14" name="Straight Connector 13"/>
          <p:cNvCxnSpPr/>
          <p:nvPr/>
        </p:nvCxnSpPr>
        <p:spPr>
          <a:xfrm>
            <a:off x="5105400" y="49530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6705600" y="2667000"/>
            <a:ext cx="0" cy="2133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33465" y="214259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Increasing tornado risk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4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MLCAPE – driving factor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89" y="1600200"/>
            <a:ext cx="6618221" cy="4525963"/>
          </a:xfrm>
        </p:spPr>
      </p:pic>
      <p:cxnSp>
        <p:nvCxnSpPr>
          <p:cNvPr id="6" name="Straight Connector 5"/>
          <p:cNvCxnSpPr/>
          <p:nvPr/>
        </p:nvCxnSpPr>
        <p:spPr>
          <a:xfrm>
            <a:off x="5105400" y="41148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6781800" y="2209800"/>
            <a:ext cx="0" cy="1828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67400" y="1846798"/>
            <a:ext cx="201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Stronger updrafts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EBWD – driving factor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89" y="1600200"/>
            <a:ext cx="6618221" cy="4525963"/>
          </a:xfrm>
        </p:spPr>
      </p:pic>
      <p:cxnSp>
        <p:nvCxnSpPr>
          <p:cNvPr id="6" name="Straight Connector 5"/>
          <p:cNvCxnSpPr/>
          <p:nvPr/>
        </p:nvCxnSpPr>
        <p:spPr>
          <a:xfrm>
            <a:off x="5015753" y="3810000"/>
            <a:ext cx="27566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6781800" y="2209800"/>
            <a:ext cx="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38800" y="184679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Increasing supercell risk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3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MLLCL – limiting factor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89" y="1600200"/>
            <a:ext cx="6618221" cy="4525963"/>
          </a:xfrm>
        </p:spPr>
      </p:pic>
      <p:cxnSp>
        <p:nvCxnSpPr>
          <p:cNvPr id="6" name="Straight Connector 5"/>
          <p:cNvCxnSpPr/>
          <p:nvPr/>
        </p:nvCxnSpPr>
        <p:spPr>
          <a:xfrm>
            <a:off x="5105400" y="2590800"/>
            <a:ext cx="2667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05400" y="41910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795246" y="2635624"/>
            <a:ext cx="0" cy="15240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57800" y="187389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Decreasing tornado risk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3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MLCIN – limiting factor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89" y="1600200"/>
            <a:ext cx="6618221" cy="4525963"/>
          </a:xfrm>
        </p:spPr>
      </p:pic>
      <p:cxnSp>
        <p:nvCxnSpPr>
          <p:cNvPr id="6" name="Straight Connector 5"/>
          <p:cNvCxnSpPr/>
          <p:nvPr/>
        </p:nvCxnSpPr>
        <p:spPr>
          <a:xfrm>
            <a:off x="4953000" y="3200400"/>
            <a:ext cx="2819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53000" y="5105400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781800" y="3352800"/>
            <a:ext cx="0" cy="16764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62282" y="28310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Decreasing tornado risk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71" y="-22412"/>
            <a:ext cx="8229600" cy="1143000"/>
          </a:xfrm>
        </p:spPr>
        <p:txBody>
          <a:bodyPr/>
          <a:lstStyle/>
          <a:p>
            <a:r>
              <a:rPr lang="en-US" dirty="0" smtClean="0"/>
              <a:t>Effective-layer STP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3400" y="1219200"/>
            <a:ext cx="78486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STP</a:t>
            </a:r>
            <a:r>
              <a:rPr lang="en-US" altLang="en-US" sz="3200" dirty="0" smtClean="0">
                <a:solidFill>
                  <a:prstClr val="black"/>
                </a:solidFill>
              </a:rPr>
              <a:t>    </a:t>
            </a:r>
            <a:r>
              <a:rPr lang="en-US" altLang="en-US" sz="3200" dirty="0">
                <a:solidFill>
                  <a:prstClr val="black"/>
                </a:solidFill>
              </a:rPr>
              <a:t>=	 ( </a:t>
            </a:r>
            <a:r>
              <a:rPr lang="en-US" altLang="en-US" sz="3200" dirty="0">
                <a:solidFill>
                  <a:srgbClr val="FF0000"/>
                </a:solidFill>
              </a:rPr>
              <a:t>MLCAPE</a:t>
            </a:r>
            <a:r>
              <a:rPr lang="en-US" altLang="en-US" sz="3200" dirty="0">
                <a:solidFill>
                  <a:prstClr val="black"/>
                </a:solidFill>
              </a:rPr>
              <a:t> / </a:t>
            </a:r>
            <a:r>
              <a:rPr lang="en-US" altLang="en-US" sz="3200" dirty="0" smtClean="0">
                <a:solidFill>
                  <a:prstClr val="black"/>
                </a:solidFill>
              </a:rPr>
              <a:t>1500 </a:t>
            </a:r>
            <a:r>
              <a:rPr lang="en-US" altLang="en-US" sz="3200" dirty="0">
                <a:solidFill>
                  <a:prstClr val="black"/>
                </a:solidFill>
              </a:rPr>
              <a:t>J kg</a:t>
            </a:r>
            <a:r>
              <a:rPr lang="en-US" altLang="en-US" sz="3200" baseline="30000" dirty="0">
                <a:solidFill>
                  <a:prstClr val="black"/>
                </a:solidFill>
              </a:rPr>
              <a:t>-1</a:t>
            </a:r>
            <a:r>
              <a:rPr lang="en-US" altLang="en-US" sz="3200" dirty="0">
                <a:solidFill>
                  <a:prstClr val="black"/>
                </a:solidFill>
              </a:rPr>
              <a:t> ) </a:t>
            </a:r>
          </a:p>
          <a:p>
            <a:r>
              <a:rPr lang="en-US" altLang="en-US" sz="3200" dirty="0">
                <a:solidFill>
                  <a:prstClr val="black"/>
                </a:solidFill>
              </a:rPr>
              <a:t>			   	 </a:t>
            </a:r>
            <a:r>
              <a:rPr lang="en-US" altLang="en-US" sz="3200" dirty="0" smtClean="0">
                <a:solidFill>
                  <a:srgbClr val="00B0F0"/>
                </a:solidFill>
              </a:rPr>
              <a:t>X </a:t>
            </a:r>
            <a:endParaRPr lang="en-US" altLang="en-US" sz="3200" dirty="0">
              <a:solidFill>
                <a:srgbClr val="00B0F0"/>
              </a:solidFill>
            </a:endParaRPr>
          </a:p>
          <a:p>
            <a:r>
              <a:rPr lang="en-US" altLang="en-US" sz="3200" dirty="0">
                <a:solidFill>
                  <a:prstClr val="black"/>
                </a:solidFill>
              </a:rPr>
              <a:t>		 ( </a:t>
            </a:r>
            <a:r>
              <a:rPr lang="en-US" altLang="en-US" sz="3200" dirty="0" smtClean="0">
                <a:solidFill>
                  <a:srgbClr val="FF0000"/>
                </a:solidFill>
              </a:rPr>
              <a:t>EBWD</a:t>
            </a:r>
            <a:r>
              <a:rPr lang="en-US" altLang="en-US" sz="3200" dirty="0" smtClean="0">
                <a:solidFill>
                  <a:prstClr val="black"/>
                </a:solidFill>
              </a:rPr>
              <a:t> </a:t>
            </a:r>
            <a:r>
              <a:rPr lang="en-US" altLang="en-US" sz="3200" dirty="0">
                <a:solidFill>
                  <a:prstClr val="black"/>
                </a:solidFill>
              </a:rPr>
              <a:t>/ 20 m s</a:t>
            </a:r>
            <a:r>
              <a:rPr lang="en-US" altLang="en-US" sz="3200" baseline="30000" dirty="0">
                <a:solidFill>
                  <a:prstClr val="black"/>
                </a:solidFill>
              </a:rPr>
              <a:t>-1</a:t>
            </a:r>
            <a:r>
              <a:rPr lang="en-US" altLang="en-US" sz="3200" dirty="0">
                <a:solidFill>
                  <a:prstClr val="black"/>
                </a:solidFill>
              </a:rPr>
              <a:t> )</a:t>
            </a:r>
          </a:p>
          <a:p>
            <a:r>
              <a:rPr lang="en-US" altLang="en-US" sz="3200" dirty="0">
                <a:solidFill>
                  <a:prstClr val="black"/>
                </a:solidFill>
              </a:rPr>
              <a:t>				 </a:t>
            </a:r>
            <a:r>
              <a:rPr lang="en-US" altLang="en-US" sz="3200" dirty="0">
                <a:solidFill>
                  <a:srgbClr val="00B0F0"/>
                </a:solidFill>
              </a:rPr>
              <a:t>X</a:t>
            </a:r>
          </a:p>
          <a:p>
            <a:r>
              <a:rPr lang="en-US" altLang="en-US" sz="3200" dirty="0">
                <a:solidFill>
                  <a:prstClr val="black"/>
                </a:solidFill>
              </a:rPr>
              <a:t>		 ( </a:t>
            </a:r>
            <a:r>
              <a:rPr lang="en-US" altLang="en-US" sz="3200" dirty="0">
                <a:solidFill>
                  <a:srgbClr val="FF0000"/>
                </a:solidFill>
              </a:rPr>
              <a:t>ESRH</a:t>
            </a:r>
            <a:r>
              <a:rPr lang="en-US" altLang="en-US" sz="3200" dirty="0">
                <a:solidFill>
                  <a:prstClr val="black"/>
                </a:solidFill>
              </a:rPr>
              <a:t> / 150 m</a:t>
            </a:r>
            <a:r>
              <a:rPr lang="en-US" altLang="en-US" sz="3200" baseline="30000" dirty="0">
                <a:solidFill>
                  <a:prstClr val="black"/>
                </a:solidFill>
              </a:rPr>
              <a:t>2</a:t>
            </a:r>
            <a:r>
              <a:rPr lang="en-US" altLang="en-US" sz="3200" dirty="0">
                <a:solidFill>
                  <a:prstClr val="black"/>
                </a:solidFill>
              </a:rPr>
              <a:t> s</a:t>
            </a:r>
            <a:r>
              <a:rPr lang="en-US" altLang="en-US" sz="3200" baseline="30000" dirty="0">
                <a:solidFill>
                  <a:prstClr val="black"/>
                </a:solidFill>
              </a:rPr>
              <a:t>-2</a:t>
            </a:r>
            <a:r>
              <a:rPr lang="en-US" altLang="en-US" sz="3200" dirty="0">
                <a:solidFill>
                  <a:prstClr val="black"/>
                </a:solidFill>
              </a:rPr>
              <a:t>  )</a:t>
            </a:r>
          </a:p>
          <a:p>
            <a:r>
              <a:rPr lang="en-US" altLang="en-US" sz="3200" dirty="0">
                <a:solidFill>
                  <a:prstClr val="black"/>
                </a:solidFill>
              </a:rPr>
              <a:t>				 </a:t>
            </a:r>
            <a:r>
              <a:rPr lang="en-US" altLang="en-US" sz="3200" dirty="0">
                <a:solidFill>
                  <a:srgbClr val="00B0F0"/>
                </a:solidFill>
              </a:rPr>
              <a:t>X</a:t>
            </a:r>
          </a:p>
          <a:p>
            <a:r>
              <a:rPr lang="en-US" altLang="en-US" sz="3200" dirty="0">
                <a:solidFill>
                  <a:prstClr val="black"/>
                </a:solidFill>
              </a:rPr>
              <a:t>		 ( (2000 – </a:t>
            </a:r>
            <a:r>
              <a:rPr lang="en-US" altLang="en-US" sz="3200" dirty="0">
                <a:solidFill>
                  <a:srgbClr val="FF0000"/>
                </a:solidFill>
              </a:rPr>
              <a:t>MLLCL</a:t>
            </a:r>
            <a:r>
              <a:rPr lang="en-US" altLang="en-US" sz="3200" dirty="0">
                <a:solidFill>
                  <a:prstClr val="black"/>
                </a:solidFill>
              </a:rPr>
              <a:t>) / 1000 m)</a:t>
            </a:r>
          </a:p>
          <a:p>
            <a:r>
              <a:rPr lang="en-US" altLang="en-US" sz="3200" dirty="0">
                <a:solidFill>
                  <a:prstClr val="black"/>
                </a:solidFill>
              </a:rPr>
              <a:t>				 </a:t>
            </a:r>
            <a:r>
              <a:rPr lang="en-US" altLang="en-US" sz="3200" dirty="0">
                <a:solidFill>
                  <a:srgbClr val="00B0F0"/>
                </a:solidFill>
              </a:rPr>
              <a:t>X</a:t>
            </a:r>
          </a:p>
          <a:p>
            <a:r>
              <a:rPr lang="en-US" altLang="en-US" sz="3200" dirty="0">
                <a:solidFill>
                  <a:prstClr val="black"/>
                </a:solidFill>
              </a:rPr>
              <a:t>		( (200 + </a:t>
            </a:r>
            <a:r>
              <a:rPr lang="en-US" altLang="en-US" sz="3200" dirty="0">
                <a:solidFill>
                  <a:srgbClr val="FF0000"/>
                </a:solidFill>
              </a:rPr>
              <a:t>MLCIN</a:t>
            </a:r>
            <a:r>
              <a:rPr lang="en-US" altLang="en-US" sz="3200" dirty="0">
                <a:solidFill>
                  <a:prstClr val="black"/>
                </a:solidFill>
              </a:rPr>
              <a:t>) / 150 J kg-1)</a:t>
            </a:r>
          </a:p>
          <a:p>
            <a:endParaRPr lang="en-US" alt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9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508000"/>
            <a:ext cx="8583613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914400" y="5638800"/>
            <a:ext cx="7848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14400" y="5638800"/>
            <a:ext cx="2286000" cy="83820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86400" y="3048000"/>
            <a:ext cx="3276600" cy="2590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Nontor</a:t>
            </a:r>
            <a:r>
              <a:rPr lang="en-US" dirty="0" smtClean="0">
                <a:solidFill>
                  <a:srgbClr val="0000FF"/>
                </a:solidFill>
              </a:rPr>
              <a:t> supercells &lt; 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2590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Sigtor</a:t>
            </a:r>
            <a:r>
              <a:rPr lang="en-US" dirty="0" smtClean="0">
                <a:solidFill>
                  <a:srgbClr val="FF0000"/>
                </a:solidFill>
              </a:rPr>
              <a:t> supercells &gt; 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0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9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 behind STP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sustained </a:t>
            </a:r>
            <a:r>
              <a:rPr lang="en-US" dirty="0" err="1" smtClean="0"/>
              <a:t>supercell</a:t>
            </a:r>
            <a:r>
              <a:rPr lang="en-US" dirty="0" smtClean="0"/>
              <a:t> environments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MLCAPE, MLCIN, and EBWD</a:t>
            </a:r>
          </a:p>
          <a:p>
            <a:r>
              <a:rPr lang="en-US" dirty="0" smtClean="0"/>
              <a:t>Identify strong low-level stretching potential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ESRH combined with sustained </a:t>
            </a:r>
            <a:r>
              <a:rPr lang="en-US" sz="2400" dirty="0" err="1" smtClean="0">
                <a:solidFill>
                  <a:srgbClr val="00B0F0"/>
                </a:solidFill>
              </a:rPr>
              <a:t>supercell</a:t>
            </a:r>
            <a:endParaRPr lang="en-US" sz="2400" dirty="0" smtClean="0">
              <a:solidFill>
                <a:srgbClr val="00B0F0"/>
              </a:solidFill>
            </a:endParaRPr>
          </a:p>
          <a:p>
            <a:r>
              <a:rPr lang="en-US" dirty="0" smtClean="0"/>
              <a:t>Estimate resistance to stretching within RFD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MLCAPE, MLCIN, and MLLCL</a:t>
            </a:r>
            <a:r>
              <a:rPr lang="en-US" dirty="0" smtClean="0"/>
              <a:t>	</a:t>
            </a:r>
          </a:p>
          <a:p>
            <a:r>
              <a:rPr lang="en-US" dirty="0" smtClean="0"/>
              <a:t>Strong tornadoes more probable where all conditions are met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14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STP weaknesses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Conditional – based on existence of supercell</a:t>
            </a:r>
          </a:p>
          <a:p>
            <a:r>
              <a:rPr lang="en-US" dirty="0" smtClean="0"/>
              <a:t>Simplified estimate of environments favoring both </a:t>
            </a:r>
            <a:r>
              <a:rPr lang="en-US" dirty="0" err="1" smtClean="0"/>
              <a:t>supercell</a:t>
            </a:r>
            <a:r>
              <a:rPr lang="en-US" dirty="0" smtClean="0"/>
              <a:t> initiation and sustenance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Initiation and storm demise are different problems!</a:t>
            </a:r>
          </a:p>
          <a:p>
            <a:r>
              <a:rPr lang="en-US" dirty="0" smtClean="0"/>
              <a:t>RFD character is (likely) more complicated than just evaporation potential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Microphysical characteristics of precipitation!</a:t>
            </a:r>
          </a:p>
          <a:p>
            <a:r>
              <a:rPr lang="en-US" dirty="0" smtClean="0"/>
              <a:t>No direct way to consistently measure or estimate vorticity generation within the RFD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84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9" t="4798" r="-38478" b="43046"/>
          <a:stretch/>
        </p:blipFill>
        <p:spPr>
          <a:xfrm>
            <a:off x="1463040" y="0"/>
            <a:ext cx="13030200" cy="6858000"/>
          </a:xfrm>
        </p:spPr>
      </p:pic>
      <p:cxnSp>
        <p:nvCxnSpPr>
          <p:cNvPr id="5" name="Straight Arrow Connector 4"/>
          <p:cNvCxnSpPr/>
          <p:nvPr/>
        </p:nvCxnSpPr>
        <p:spPr>
          <a:xfrm flipV="1">
            <a:off x="3467100" y="2209800"/>
            <a:ext cx="495300" cy="5334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3467100" y="2743200"/>
            <a:ext cx="1357122" cy="843034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28800" y="1794748"/>
            <a:ext cx="412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vorticity</a:t>
            </a:r>
            <a:r>
              <a:rPr lang="en-US" dirty="0" smtClean="0">
                <a:solidFill>
                  <a:schemeClr val="bg1"/>
                </a:solidFill>
              </a:rPr>
              <a:t> vector – crosswise near 1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690872" y="3429524"/>
            <a:ext cx="266700" cy="31342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53000" y="3207758"/>
            <a:ext cx="153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mean wind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  <p:bldP spid="19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785813"/>
            <a:ext cx="77628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412"/>
            <a:ext cx="8229600" cy="1317812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What’s up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8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2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7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Workshop Organization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alibri" panose="020F0502020204030204" pitchFamily="34" charset="0"/>
              </a:rPr>
              <a:t>Observations, convective processes, and synoptic processes: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Calibri" panose="020F0502020204030204" pitchFamily="34" charset="0"/>
              </a:rPr>
              <a:t>How to read weather maps and sounding diagrams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Calibri" panose="020F0502020204030204" pitchFamily="34" charset="0"/>
              </a:rPr>
              <a:t>“Q-G Theory”, jet streaks, fronts, cyclones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alibri" panose="020F0502020204030204" pitchFamily="34" charset="0"/>
              </a:rPr>
              <a:t>Severe thunderstorm ingredients: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Calibri" panose="020F0502020204030204" pitchFamily="34" charset="0"/>
              </a:rPr>
              <a:t>Moisture and </a:t>
            </a:r>
            <a:r>
              <a:rPr lang="en-US" sz="2600" smtClean="0">
                <a:latin typeface="Calibri" panose="020F0502020204030204" pitchFamily="34" charset="0"/>
              </a:rPr>
              <a:t>lapse rate </a:t>
            </a:r>
            <a:r>
              <a:rPr lang="en-US" sz="2600" dirty="0" smtClean="0">
                <a:latin typeface="Calibri" panose="020F0502020204030204" pitchFamily="34" charset="0"/>
              </a:rPr>
              <a:t>sources		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Calibri" panose="020F0502020204030204" pitchFamily="34" charset="0"/>
              </a:rPr>
              <a:t>Severe thunderstorm ingredients: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Calibri" panose="020F0502020204030204" pitchFamily="34" charset="0"/>
              </a:rPr>
              <a:t>Lift and vertical wind shear 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Supercell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 and tornado conceptual models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Reasons behind parameter development</a:t>
            </a:r>
            <a:endParaRPr lang="en-US" sz="2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0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3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Curved hodograph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Unlike straight hodograph case, the initial updraft rotates in the curved hodograph case (vorticity already “</a:t>
            </a:r>
            <a:r>
              <a:rPr lang="en-US" dirty="0" err="1" smtClean="0"/>
              <a:t>streamwise</a:t>
            </a:r>
            <a:r>
              <a:rPr lang="en-US" dirty="0" smtClean="0"/>
              <a:t>” before any storm propagation)</a:t>
            </a:r>
          </a:p>
          <a:p>
            <a:r>
              <a:rPr lang="en-US" dirty="0" smtClean="0"/>
              <a:t>Clockwise curvature immediately favors cyclonic (right-moving) supercells</a:t>
            </a:r>
          </a:p>
          <a:p>
            <a:r>
              <a:rPr lang="en-US" dirty="0" smtClean="0"/>
              <a:t>Counterclockwise curvature immediately favors </a:t>
            </a:r>
            <a:r>
              <a:rPr lang="en-US" dirty="0" err="1" smtClean="0"/>
              <a:t>anticyclonic</a:t>
            </a:r>
            <a:r>
              <a:rPr lang="en-US" dirty="0" smtClean="0"/>
              <a:t> (left-moving) supercells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26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500" r="50000" b="31500"/>
          <a:stretch/>
        </p:blipFill>
        <p:spPr>
          <a:xfrm>
            <a:off x="1554480" y="548640"/>
            <a:ext cx="5852160" cy="6035040"/>
          </a:xfrm>
        </p:spPr>
      </p:pic>
    </p:spTree>
    <p:extLst>
      <p:ext uri="{BB962C8B-B14F-4D97-AF65-F5344CB8AC3E}">
        <p14:creationId xmlns:p14="http://schemas.microsoft.com/office/powerpoint/2010/main" val="21343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6" t="4787" r="-38452" b="43043"/>
          <a:stretch/>
        </p:blipFill>
        <p:spPr>
          <a:xfrm>
            <a:off x="1463040" y="0"/>
            <a:ext cx="13030200" cy="6858000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2209800" y="3577090"/>
            <a:ext cx="76200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419600" y="3420380"/>
            <a:ext cx="266700" cy="31342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800" y="2133600"/>
            <a:ext cx="412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vorticity</a:t>
            </a:r>
            <a:r>
              <a:rPr lang="en-US" dirty="0" smtClean="0">
                <a:solidFill>
                  <a:schemeClr val="bg1"/>
                </a:solidFill>
              </a:rPr>
              <a:t> vector – </a:t>
            </a:r>
            <a:r>
              <a:rPr lang="en-US" dirty="0" err="1" smtClean="0">
                <a:solidFill>
                  <a:schemeClr val="bg1"/>
                </a:solidFill>
              </a:rPr>
              <a:t>streamwise</a:t>
            </a:r>
            <a:r>
              <a:rPr lang="en-US" dirty="0" smtClean="0">
                <a:solidFill>
                  <a:schemeClr val="bg1"/>
                </a:solidFill>
              </a:rPr>
              <a:t> below 1 km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971800" y="3577090"/>
            <a:ext cx="1581150" cy="0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53000" y="3207758"/>
            <a:ext cx="1530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mean wind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2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0"/>
            <a:ext cx="7903741" cy="6858000"/>
          </a:xfrm>
        </p:spPr>
      </p:pic>
    </p:spTree>
    <p:extLst>
      <p:ext uri="{BB962C8B-B14F-4D97-AF65-F5344CB8AC3E}">
        <p14:creationId xmlns:p14="http://schemas.microsoft.com/office/powerpoint/2010/main" val="336404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0"/>
            <a:ext cx="7903741" cy="6858000"/>
          </a:xfrm>
        </p:spPr>
      </p:pic>
    </p:spTree>
    <p:extLst>
      <p:ext uri="{BB962C8B-B14F-4D97-AF65-F5344CB8AC3E}">
        <p14:creationId xmlns:p14="http://schemas.microsoft.com/office/powerpoint/2010/main" val="294515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0"/>
            <a:ext cx="7903741" cy="6858000"/>
          </a:xfrm>
        </p:spPr>
      </p:pic>
    </p:spTree>
    <p:extLst>
      <p:ext uri="{BB962C8B-B14F-4D97-AF65-F5344CB8AC3E}">
        <p14:creationId xmlns:p14="http://schemas.microsoft.com/office/powerpoint/2010/main" val="12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0"/>
            <a:ext cx="7903741" cy="6858000"/>
          </a:xfrm>
        </p:spPr>
      </p:pic>
      <p:sp>
        <p:nvSpPr>
          <p:cNvPr id="5" name="Oval 4"/>
          <p:cNvSpPr/>
          <p:nvPr/>
        </p:nvSpPr>
        <p:spPr>
          <a:xfrm>
            <a:off x="3810000" y="3810000"/>
            <a:ext cx="381000" cy="381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0"/>
            <a:ext cx="7903741" cy="6858000"/>
          </a:xfrm>
        </p:spPr>
      </p:pic>
    </p:spTree>
    <p:extLst>
      <p:ext uri="{BB962C8B-B14F-4D97-AF65-F5344CB8AC3E}">
        <p14:creationId xmlns:p14="http://schemas.microsoft.com/office/powerpoint/2010/main" val="416649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0"/>
            <a:ext cx="7903741" cy="6858000"/>
          </a:xfrm>
        </p:spPr>
      </p:pic>
      <p:sp>
        <p:nvSpPr>
          <p:cNvPr id="3" name="Oval 2"/>
          <p:cNvSpPr/>
          <p:nvPr/>
        </p:nvSpPr>
        <p:spPr>
          <a:xfrm>
            <a:off x="3810000" y="3810000"/>
            <a:ext cx="381000" cy="381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2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MG_1355.JPG"/>
          <p:cNvPicPr>
            <a:picLocks noChangeAspect="1"/>
          </p:cNvPicPr>
          <p:nvPr/>
        </p:nvPicPr>
        <p:blipFill>
          <a:blip r:embed="rId5"/>
          <a:srcRect b="25419"/>
          <a:stretch>
            <a:fillRect/>
          </a:stretch>
        </p:blipFill>
        <p:spPr>
          <a:xfrm>
            <a:off x="1643585" y="5068008"/>
            <a:ext cx="3229316" cy="1806351"/>
          </a:xfrm>
          <a:prstGeom prst="rect">
            <a:avLst/>
          </a:prstGeom>
        </p:spPr>
      </p:pic>
      <p:pic>
        <p:nvPicPr>
          <p:cNvPr id="32" name="20130603_Booker_Final-veryabridged.m4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1672" y="1536095"/>
            <a:ext cx="6173948" cy="3472846"/>
          </a:xfrm>
          <a:prstGeom prst="rect">
            <a:avLst/>
          </a:prstGeom>
        </p:spPr>
      </p:pic>
      <p:pic>
        <p:nvPicPr>
          <p:cNvPr id="449542" name="Picture 6" descr="This hailstone was close to the record which fell last year, as       it had a diameter of about 5 1/4 inches.    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321" y="5065246"/>
            <a:ext cx="1657846" cy="1814466"/>
          </a:xfrm>
          <a:prstGeom prst="rect">
            <a:avLst/>
          </a:prstGeom>
          <a:noFill/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93748" y="5080000"/>
            <a:ext cx="4225925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787065" y="6643604"/>
            <a:ext cx="662157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Helvetica"/>
                <a:cs typeface="Helvetica"/>
              </a:rPr>
              <a:t>hook echo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4906467" y="6524196"/>
            <a:ext cx="271386" cy="759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10800000">
            <a:off x="7565956" y="6469915"/>
            <a:ext cx="347357" cy="2062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805191" y="6369138"/>
            <a:ext cx="1019943" cy="48474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  <a:latin typeface="Helvetica"/>
                <a:cs typeface="Helvetica"/>
              </a:rPr>
              <a:t>velocity couplet  associated with mesocyclone</a:t>
            </a:r>
          </a:p>
        </p:txBody>
      </p:sp>
      <p:pic>
        <p:nvPicPr>
          <p:cNvPr id="24" name="Picture 23" descr="ld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10" y="2181964"/>
            <a:ext cx="2791456" cy="24099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62843" y="4751553"/>
            <a:ext cx="1711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b="1" i="1" dirty="0">
                <a:solidFill>
                  <a:srgbClr val="FFFFFF"/>
                </a:solidFill>
                <a:latin typeface="Arial"/>
                <a:cs typeface="Arial"/>
              </a:rPr>
              <a:t>Courtesy of Mike </a:t>
            </a:r>
            <a:r>
              <a:rPr lang="en-US" sz="1000" b="1" i="1" dirty="0" err="1">
                <a:solidFill>
                  <a:srgbClr val="FFFFFF"/>
                </a:solidFill>
                <a:latin typeface="Arial"/>
                <a:cs typeface="Arial"/>
              </a:rPr>
              <a:t>Olinski</a:t>
            </a:r>
            <a:endParaRPr lang="en-US" sz="1000" b="1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8035" y="3159223"/>
            <a:ext cx="1027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b="1" dirty="0" err="1">
                <a:solidFill>
                  <a:srgbClr val="FFFFFF"/>
                </a:solidFill>
                <a:latin typeface="Arial"/>
                <a:cs typeface="Arial"/>
              </a:rPr>
              <a:t>mesocyclone</a:t>
            </a:r>
            <a:endParaRPr lang="en-US" sz="10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4242543" y="3409735"/>
            <a:ext cx="341552" cy="12207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6364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  <a:latin typeface="Arial" pitchFamily="-65" charset="0"/>
              </a:rPr>
              <a:t>Supercell storms</a:t>
            </a:r>
            <a:endParaRPr lang="en-US" sz="3200" b="1" dirty="0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472016" y="739052"/>
            <a:ext cx="79851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5D83C1"/>
                </a:solidFill>
                <a:latin typeface="Arial" pitchFamily="-65" charset="0"/>
              </a:rPr>
              <a:t>Storms with a rotating updraft (“mesocyclone”)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rot="16200000" flipH="1">
            <a:off x="7305524" y="6362096"/>
            <a:ext cx="145142" cy="9676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16200000" flipV="1">
            <a:off x="7414381" y="6265332"/>
            <a:ext cx="157238" cy="846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898572" y="5092095"/>
            <a:ext cx="1126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i="1" dirty="0">
                <a:solidFill>
                  <a:srgbClr val="FFFFFF"/>
                </a:solidFill>
                <a:latin typeface="Arial"/>
                <a:cs typeface="Arial"/>
              </a:rPr>
              <a:t>reflectivity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98306" y="5075162"/>
            <a:ext cx="1425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i="1" dirty="0">
                <a:solidFill>
                  <a:srgbClr val="FFFFFF"/>
                </a:solidFill>
                <a:latin typeface="Arial"/>
                <a:cs typeface="Arial"/>
              </a:rPr>
              <a:t>radial velocity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90867" y="6636829"/>
            <a:ext cx="1984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b="1" i="1" dirty="0">
                <a:solidFill>
                  <a:srgbClr val="FFFFFF"/>
                </a:solidFill>
                <a:latin typeface="Arial"/>
                <a:cs typeface="Arial"/>
              </a:rPr>
              <a:t>Moore, OK, 20 May 2013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605148"/>
            <a:ext cx="21979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>
                <a:solidFill>
                  <a:srgbClr val="000000"/>
                </a:solidFill>
                <a:latin typeface="Helvetica"/>
                <a:cs typeface="Helvetica"/>
              </a:rPr>
              <a:t>Adapted from Lemon &amp; </a:t>
            </a:r>
            <a:r>
              <a:rPr lang="en-US" sz="900" i="1" dirty="0" err="1">
                <a:solidFill>
                  <a:srgbClr val="000000"/>
                </a:solidFill>
                <a:latin typeface="Helvetica"/>
                <a:cs typeface="Helvetica"/>
              </a:rPr>
              <a:t>Doswell</a:t>
            </a:r>
            <a:r>
              <a:rPr lang="en-US" sz="900" i="1" dirty="0">
                <a:solidFill>
                  <a:srgbClr val="000000"/>
                </a:solidFill>
                <a:latin typeface="Helvetica"/>
                <a:cs typeface="Helvetica"/>
              </a:rPr>
              <a:t> (1979)</a:t>
            </a:r>
          </a:p>
        </p:txBody>
      </p:sp>
    </p:spTree>
    <p:extLst>
      <p:ext uri="{BB962C8B-B14F-4D97-AF65-F5344CB8AC3E}">
        <p14:creationId xmlns:p14="http://schemas.microsoft.com/office/powerpoint/2010/main" val="2279923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Supercell</a:t>
            </a:r>
            <a:r>
              <a:rPr lang="en-US" dirty="0" smtClean="0">
                <a:latin typeface="+mj-lt"/>
              </a:rPr>
              <a:t> Formation vs. Persistence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Does environment influence </a:t>
            </a:r>
            <a:r>
              <a:rPr lang="en-US" dirty="0" err="1" smtClean="0">
                <a:latin typeface="+mn-lt"/>
              </a:rPr>
              <a:t>supercell</a:t>
            </a:r>
            <a:r>
              <a:rPr lang="en-US" dirty="0" smtClean="0">
                <a:latin typeface="+mn-lt"/>
              </a:rPr>
              <a:t> development vs. </a:t>
            </a:r>
            <a:r>
              <a:rPr lang="en-US" dirty="0" err="1" smtClean="0">
                <a:latin typeface="+mn-lt"/>
              </a:rPr>
              <a:t>supercell</a:t>
            </a:r>
            <a:r>
              <a:rPr lang="en-US" dirty="0" smtClean="0">
                <a:latin typeface="+mn-lt"/>
              </a:rPr>
              <a:t> persistence?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  <a:latin typeface="+mn-lt"/>
              </a:rPr>
              <a:t>Answer appears to be “yes”</a:t>
            </a:r>
          </a:p>
          <a:p>
            <a:r>
              <a:rPr lang="en-US" dirty="0" smtClean="0">
                <a:latin typeface="+mn-lt"/>
              </a:rPr>
              <a:t>May need a little more CAPE and less CIN to get storms going, but mature (intense) </a:t>
            </a:r>
            <a:r>
              <a:rPr lang="en-US" dirty="0" err="1" smtClean="0">
                <a:latin typeface="+mn-lt"/>
              </a:rPr>
              <a:t>supercells</a:t>
            </a:r>
            <a:r>
              <a:rPr lang="en-US" dirty="0" smtClean="0">
                <a:latin typeface="+mn-lt"/>
              </a:rPr>
              <a:t> can persist into weaker CAPE than you might expect!</a:t>
            </a:r>
          </a:p>
          <a:p>
            <a:pPr lvl="1"/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335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34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Tornadogenesis</a:t>
            </a:r>
            <a:endParaRPr lang="en-US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49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470647" y="1524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Source for near-surface vorticity (spin)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Source for vortex stretching 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These necessary conditions can be met by a wide variety of surface-based convection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Supercells can provide persistent (repeatable) sources of both near-surface vertical vorticity and low-level stretching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chemeClr val="bg1"/>
                </a:solidFill>
              </a:rPr>
              <a:t>Tornadogenesis</a:t>
            </a:r>
            <a:r>
              <a:rPr lang="en-US" dirty="0" smtClean="0">
                <a:solidFill>
                  <a:schemeClr val="bg1"/>
                </a:solidFill>
              </a:rPr>
              <a:t> Basics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</a:t>
            </a:r>
            <a:r>
              <a:rPr lang="en-US" dirty="0" err="1" smtClean="0"/>
              <a:t>mesocyclonic</a:t>
            </a:r>
            <a:r>
              <a:rPr lang="en-US" dirty="0" smtClean="0"/>
              <a:t> tornadoes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Swirlies</a:t>
            </a:r>
            <a:r>
              <a:rPr lang="en-US" dirty="0" smtClean="0"/>
              <a:t>” along pre-existing boundaries are often the vertical vorticity source</a:t>
            </a:r>
          </a:p>
          <a:p>
            <a:r>
              <a:rPr lang="en-US" dirty="0" smtClean="0"/>
              <a:t>Boundaries are also preferred locations for new updraft development – stretching source</a:t>
            </a:r>
          </a:p>
          <a:p>
            <a:r>
              <a:rPr lang="en-US" dirty="0" smtClean="0"/>
              <a:t>If enough spin and stretching, can get a tornado</a:t>
            </a:r>
          </a:p>
        </p:txBody>
      </p:sp>
    </p:spTree>
    <p:extLst>
      <p:ext uri="{BB962C8B-B14F-4D97-AF65-F5344CB8AC3E}">
        <p14:creationId xmlns:p14="http://schemas.microsoft.com/office/powerpoint/2010/main" val="1848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81252" b="29997"/>
          <a:stretch/>
        </p:blipFill>
        <p:spPr>
          <a:xfrm>
            <a:off x="3291840" y="457200"/>
            <a:ext cx="2743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2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0706" y="241905"/>
            <a:ext cx="6971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  <a:latin typeface="+mj-lt"/>
                <a:cs typeface="Arial Bold"/>
              </a:rPr>
              <a:t>Non-</a:t>
            </a:r>
            <a:r>
              <a:rPr lang="en-US" sz="4400" b="1" dirty="0" err="1" smtClean="0">
                <a:solidFill>
                  <a:srgbClr val="000000"/>
                </a:solidFill>
                <a:latin typeface="+mj-lt"/>
                <a:cs typeface="Arial Bold"/>
              </a:rPr>
              <a:t>mesocyclonic</a:t>
            </a:r>
            <a:r>
              <a:rPr lang="en-US" sz="4400" b="1" dirty="0" smtClean="0">
                <a:solidFill>
                  <a:srgbClr val="000000"/>
                </a:solidFill>
                <a:latin typeface="+mj-lt"/>
                <a:cs typeface="Arial Bold"/>
              </a:rPr>
              <a:t> tornadoes</a:t>
            </a:r>
            <a:endParaRPr lang="en-US" sz="4400" b="1" dirty="0">
              <a:solidFill>
                <a:srgbClr val="000000"/>
              </a:solidFill>
              <a:latin typeface="+mj-lt"/>
              <a:cs typeface="Arial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2359" y="1120417"/>
            <a:ext cx="6987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66FF"/>
                </a:solidFill>
                <a:latin typeface="Arial"/>
                <a:cs typeface="Arial"/>
              </a:rPr>
              <a:t>Non-supercell tornadoes also can develop owing to the stretching of </a:t>
            </a:r>
            <a:r>
              <a:rPr lang="en-US" b="1" dirty="0">
                <a:solidFill>
                  <a:srgbClr val="CC6666"/>
                </a:solidFill>
                <a:latin typeface="Arial"/>
                <a:cs typeface="Arial"/>
              </a:rPr>
              <a:t>pre-existing near-surface vertical vorticity</a:t>
            </a:r>
          </a:p>
          <a:p>
            <a:pPr algn="ctr"/>
            <a:r>
              <a:rPr lang="en-US" b="1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</a:rPr>
              <a:t>(such as a vortex sheet associated with a wind-shift line that pre-exists the convection)</a:t>
            </a:r>
          </a:p>
        </p:txBody>
      </p:sp>
      <p:pic>
        <p:nvPicPr>
          <p:cNvPr id="8" name="Picture 7" descr="ch10f10.jpg"/>
          <p:cNvPicPr>
            <a:picLocks noChangeAspect="1"/>
          </p:cNvPicPr>
          <p:nvPr/>
        </p:nvPicPr>
        <p:blipFill>
          <a:blip r:embed="rId3"/>
          <a:srcRect l="1488" t="584" r="1907" b="6818"/>
          <a:stretch>
            <a:fillRect/>
          </a:stretch>
        </p:blipFill>
        <p:spPr>
          <a:xfrm>
            <a:off x="4940063" y="4164180"/>
            <a:ext cx="4203936" cy="2693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30219" y="4171448"/>
            <a:ext cx="131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“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landspouts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”</a:t>
            </a:r>
          </a:p>
        </p:txBody>
      </p:sp>
      <p:pic>
        <p:nvPicPr>
          <p:cNvPr id="10" name="Picture 7" descr="italytornado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0" y="4167780"/>
            <a:ext cx="4847608" cy="26663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4215386"/>
            <a:ext cx="142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“waterspouts”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0" y="6613525"/>
            <a:ext cx="19669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FFFFFF"/>
                </a:solidFill>
                <a:latin typeface="Arial" pitchFamily="-65" charset="0"/>
              </a:rPr>
              <a:t>Roberto </a:t>
            </a:r>
            <a:r>
              <a:rPr lang="en-US" sz="1000" dirty="0" err="1">
                <a:solidFill>
                  <a:srgbClr val="FFFFFF"/>
                </a:solidFill>
                <a:latin typeface="Arial" pitchFamily="-65" charset="0"/>
              </a:rPr>
              <a:t>Giudici</a:t>
            </a:r>
            <a:endParaRPr lang="en-US" sz="1000" dirty="0">
              <a:solidFill>
                <a:srgbClr val="FFFFFF"/>
              </a:solidFill>
              <a:latin typeface="Arial" pitchFamily="-65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921363" y="6613525"/>
            <a:ext cx="19669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FFFFFF"/>
                </a:solidFill>
                <a:latin typeface="Arial" pitchFamily="-65" charset="0"/>
              </a:rPr>
              <a:t>Peter </a:t>
            </a:r>
            <a:r>
              <a:rPr lang="en-US" sz="1000" dirty="0" err="1">
                <a:solidFill>
                  <a:srgbClr val="FFFFFF"/>
                </a:solidFill>
                <a:latin typeface="Arial" pitchFamily="-65" charset="0"/>
              </a:rPr>
              <a:t>Blottman</a:t>
            </a:r>
            <a:endParaRPr lang="en-US" sz="1000" dirty="0">
              <a:solidFill>
                <a:srgbClr val="FFFFFF"/>
              </a:solidFill>
              <a:latin typeface="Arial" pitchFamily="-65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0530" y="1182787"/>
            <a:ext cx="184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000000"/>
              </a:solidFill>
              <a:latin typeface="Time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408" y="2312561"/>
            <a:ext cx="6501254" cy="18242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26931" y="2703886"/>
            <a:ext cx="15466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srgbClr val="000000"/>
                </a:solidFill>
                <a:latin typeface="Helvetica"/>
                <a:cs typeface="Helvetica"/>
              </a:rPr>
              <a:t>Wakimoto</a:t>
            </a:r>
            <a:r>
              <a:rPr lang="en-US" sz="900" dirty="0">
                <a:solidFill>
                  <a:srgbClr val="000000"/>
                </a:solidFill>
                <a:latin typeface="Helvetica"/>
                <a:cs typeface="Helvetica"/>
              </a:rPr>
              <a:t> &amp; Wilson (1989)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0404" y="2876190"/>
            <a:ext cx="404247" cy="6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9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mesocyclonic</a:t>
            </a:r>
            <a:r>
              <a:rPr lang="en-US" dirty="0" smtClean="0"/>
              <a:t> Tornado Example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7280"/>
            <a:ext cx="825944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400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Jim Reed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7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41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6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3290047" y="2079812"/>
            <a:ext cx="3630706" cy="3585882"/>
          </a:xfrm>
          <a:custGeom>
            <a:avLst/>
            <a:gdLst>
              <a:gd name="connsiteX0" fmla="*/ 0 w 3630706"/>
              <a:gd name="connsiteY0" fmla="*/ 3585882 h 3585882"/>
              <a:gd name="connsiteX1" fmla="*/ 779929 w 3630706"/>
              <a:gd name="connsiteY1" fmla="*/ 2743200 h 3585882"/>
              <a:gd name="connsiteX2" fmla="*/ 1470212 w 3630706"/>
              <a:gd name="connsiteY2" fmla="*/ 1837764 h 3585882"/>
              <a:gd name="connsiteX3" fmla="*/ 2026024 w 3630706"/>
              <a:gd name="connsiteY3" fmla="*/ 1129553 h 3585882"/>
              <a:gd name="connsiteX4" fmla="*/ 2492188 w 3630706"/>
              <a:gd name="connsiteY4" fmla="*/ 600635 h 3585882"/>
              <a:gd name="connsiteX5" fmla="*/ 3630706 w 3630706"/>
              <a:gd name="connsiteY5" fmla="*/ 0 h 358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706" h="3585882">
                <a:moveTo>
                  <a:pt x="0" y="3585882"/>
                </a:moveTo>
                <a:cubicBezTo>
                  <a:pt x="267447" y="3310217"/>
                  <a:pt x="534894" y="3034553"/>
                  <a:pt x="779929" y="2743200"/>
                </a:cubicBezTo>
                <a:cubicBezTo>
                  <a:pt x="1024964" y="2451847"/>
                  <a:pt x="1262530" y="2106705"/>
                  <a:pt x="1470212" y="1837764"/>
                </a:cubicBezTo>
                <a:cubicBezTo>
                  <a:pt x="1677894" y="1568823"/>
                  <a:pt x="1855695" y="1335741"/>
                  <a:pt x="2026024" y="1129553"/>
                </a:cubicBezTo>
                <a:cubicBezTo>
                  <a:pt x="2196353" y="923365"/>
                  <a:pt x="2224741" y="788894"/>
                  <a:pt x="2492188" y="600635"/>
                </a:cubicBezTo>
                <a:cubicBezTo>
                  <a:pt x="2759635" y="412376"/>
                  <a:pt x="3195170" y="206188"/>
                  <a:pt x="3630706" y="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makes a </a:t>
            </a:r>
            <a:r>
              <a:rPr lang="en-US" dirty="0" err="1" smtClean="0"/>
              <a:t>supercell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Buoyancy (CAPE) – energy source for thunderstorm updraft</a:t>
            </a:r>
          </a:p>
          <a:p>
            <a:r>
              <a:rPr lang="en-US" dirty="0" smtClean="0"/>
              <a:t>Vertical wind shear – source of rotation</a:t>
            </a:r>
          </a:p>
          <a:p>
            <a:r>
              <a:rPr lang="en-US" dirty="0" smtClean="0"/>
              <a:t>Hodograph shape and length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Straight favors storm splits 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Curved (clockwise) favors cyclonic storms</a:t>
            </a:r>
          </a:p>
          <a:p>
            <a:r>
              <a:rPr lang="en-US" dirty="0" smtClean="0"/>
              <a:t>Storm mode – discrete or cluster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11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3290047" y="2079812"/>
            <a:ext cx="3630706" cy="3585882"/>
          </a:xfrm>
          <a:custGeom>
            <a:avLst/>
            <a:gdLst>
              <a:gd name="connsiteX0" fmla="*/ 0 w 3630706"/>
              <a:gd name="connsiteY0" fmla="*/ 3585882 h 3585882"/>
              <a:gd name="connsiteX1" fmla="*/ 779929 w 3630706"/>
              <a:gd name="connsiteY1" fmla="*/ 2743200 h 3585882"/>
              <a:gd name="connsiteX2" fmla="*/ 1470212 w 3630706"/>
              <a:gd name="connsiteY2" fmla="*/ 1837764 h 3585882"/>
              <a:gd name="connsiteX3" fmla="*/ 2026024 w 3630706"/>
              <a:gd name="connsiteY3" fmla="*/ 1129553 h 3585882"/>
              <a:gd name="connsiteX4" fmla="*/ 2492188 w 3630706"/>
              <a:gd name="connsiteY4" fmla="*/ 600635 h 3585882"/>
              <a:gd name="connsiteX5" fmla="*/ 3630706 w 3630706"/>
              <a:gd name="connsiteY5" fmla="*/ 0 h 358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706" h="3585882">
                <a:moveTo>
                  <a:pt x="0" y="3585882"/>
                </a:moveTo>
                <a:cubicBezTo>
                  <a:pt x="267447" y="3310217"/>
                  <a:pt x="534894" y="3034553"/>
                  <a:pt x="779929" y="2743200"/>
                </a:cubicBezTo>
                <a:cubicBezTo>
                  <a:pt x="1024964" y="2451847"/>
                  <a:pt x="1262530" y="2106705"/>
                  <a:pt x="1470212" y="1837764"/>
                </a:cubicBezTo>
                <a:cubicBezTo>
                  <a:pt x="1677894" y="1568823"/>
                  <a:pt x="1855695" y="1335741"/>
                  <a:pt x="2026024" y="1129553"/>
                </a:cubicBezTo>
                <a:cubicBezTo>
                  <a:pt x="2196353" y="923365"/>
                  <a:pt x="2224741" y="788894"/>
                  <a:pt x="2492188" y="600635"/>
                </a:cubicBezTo>
                <a:cubicBezTo>
                  <a:pt x="2759635" y="412376"/>
                  <a:pt x="3195170" y="206188"/>
                  <a:pt x="3630706" y="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6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3290047" y="2079812"/>
            <a:ext cx="3630706" cy="3585882"/>
          </a:xfrm>
          <a:custGeom>
            <a:avLst/>
            <a:gdLst>
              <a:gd name="connsiteX0" fmla="*/ 0 w 3630706"/>
              <a:gd name="connsiteY0" fmla="*/ 3585882 h 3585882"/>
              <a:gd name="connsiteX1" fmla="*/ 779929 w 3630706"/>
              <a:gd name="connsiteY1" fmla="*/ 2743200 h 3585882"/>
              <a:gd name="connsiteX2" fmla="*/ 1470212 w 3630706"/>
              <a:gd name="connsiteY2" fmla="*/ 1837764 h 3585882"/>
              <a:gd name="connsiteX3" fmla="*/ 2026024 w 3630706"/>
              <a:gd name="connsiteY3" fmla="*/ 1129553 h 3585882"/>
              <a:gd name="connsiteX4" fmla="*/ 2492188 w 3630706"/>
              <a:gd name="connsiteY4" fmla="*/ 600635 h 3585882"/>
              <a:gd name="connsiteX5" fmla="*/ 3630706 w 3630706"/>
              <a:gd name="connsiteY5" fmla="*/ 0 h 358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706" h="3585882">
                <a:moveTo>
                  <a:pt x="0" y="3585882"/>
                </a:moveTo>
                <a:cubicBezTo>
                  <a:pt x="267447" y="3310217"/>
                  <a:pt x="534894" y="3034553"/>
                  <a:pt x="779929" y="2743200"/>
                </a:cubicBezTo>
                <a:cubicBezTo>
                  <a:pt x="1024964" y="2451847"/>
                  <a:pt x="1262530" y="2106705"/>
                  <a:pt x="1470212" y="1837764"/>
                </a:cubicBezTo>
                <a:cubicBezTo>
                  <a:pt x="1677894" y="1568823"/>
                  <a:pt x="1855695" y="1335741"/>
                  <a:pt x="2026024" y="1129553"/>
                </a:cubicBezTo>
                <a:cubicBezTo>
                  <a:pt x="2196353" y="923365"/>
                  <a:pt x="2224741" y="788894"/>
                  <a:pt x="2492188" y="600635"/>
                </a:cubicBezTo>
                <a:cubicBezTo>
                  <a:pt x="2759635" y="412376"/>
                  <a:pt x="3195170" y="206188"/>
                  <a:pt x="3630706" y="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0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3290047" y="2079812"/>
            <a:ext cx="3630706" cy="3585882"/>
          </a:xfrm>
          <a:custGeom>
            <a:avLst/>
            <a:gdLst>
              <a:gd name="connsiteX0" fmla="*/ 0 w 3630706"/>
              <a:gd name="connsiteY0" fmla="*/ 3585882 h 3585882"/>
              <a:gd name="connsiteX1" fmla="*/ 779929 w 3630706"/>
              <a:gd name="connsiteY1" fmla="*/ 2743200 h 3585882"/>
              <a:gd name="connsiteX2" fmla="*/ 1470212 w 3630706"/>
              <a:gd name="connsiteY2" fmla="*/ 1837764 h 3585882"/>
              <a:gd name="connsiteX3" fmla="*/ 2026024 w 3630706"/>
              <a:gd name="connsiteY3" fmla="*/ 1129553 h 3585882"/>
              <a:gd name="connsiteX4" fmla="*/ 2492188 w 3630706"/>
              <a:gd name="connsiteY4" fmla="*/ 600635 h 3585882"/>
              <a:gd name="connsiteX5" fmla="*/ 3630706 w 3630706"/>
              <a:gd name="connsiteY5" fmla="*/ 0 h 358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706" h="3585882">
                <a:moveTo>
                  <a:pt x="0" y="3585882"/>
                </a:moveTo>
                <a:cubicBezTo>
                  <a:pt x="267447" y="3310217"/>
                  <a:pt x="534894" y="3034553"/>
                  <a:pt x="779929" y="2743200"/>
                </a:cubicBezTo>
                <a:cubicBezTo>
                  <a:pt x="1024964" y="2451847"/>
                  <a:pt x="1262530" y="2106705"/>
                  <a:pt x="1470212" y="1837764"/>
                </a:cubicBezTo>
                <a:cubicBezTo>
                  <a:pt x="1677894" y="1568823"/>
                  <a:pt x="1855695" y="1335741"/>
                  <a:pt x="2026024" y="1129553"/>
                </a:cubicBezTo>
                <a:cubicBezTo>
                  <a:pt x="2196353" y="923365"/>
                  <a:pt x="2224741" y="788894"/>
                  <a:pt x="2492188" y="600635"/>
                </a:cubicBezTo>
                <a:cubicBezTo>
                  <a:pt x="2759635" y="412376"/>
                  <a:pt x="3195170" y="206188"/>
                  <a:pt x="3630706" y="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7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3290047" y="2079812"/>
            <a:ext cx="3630706" cy="3585882"/>
          </a:xfrm>
          <a:custGeom>
            <a:avLst/>
            <a:gdLst>
              <a:gd name="connsiteX0" fmla="*/ 0 w 3630706"/>
              <a:gd name="connsiteY0" fmla="*/ 3585882 h 3585882"/>
              <a:gd name="connsiteX1" fmla="*/ 779929 w 3630706"/>
              <a:gd name="connsiteY1" fmla="*/ 2743200 h 3585882"/>
              <a:gd name="connsiteX2" fmla="*/ 1470212 w 3630706"/>
              <a:gd name="connsiteY2" fmla="*/ 1837764 h 3585882"/>
              <a:gd name="connsiteX3" fmla="*/ 2026024 w 3630706"/>
              <a:gd name="connsiteY3" fmla="*/ 1129553 h 3585882"/>
              <a:gd name="connsiteX4" fmla="*/ 2492188 w 3630706"/>
              <a:gd name="connsiteY4" fmla="*/ 600635 h 3585882"/>
              <a:gd name="connsiteX5" fmla="*/ 3630706 w 3630706"/>
              <a:gd name="connsiteY5" fmla="*/ 0 h 358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0706" h="3585882">
                <a:moveTo>
                  <a:pt x="0" y="3585882"/>
                </a:moveTo>
                <a:cubicBezTo>
                  <a:pt x="267447" y="3310217"/>
                  <a:pt x="534894" y="3034553"/>
                  <a:pt x="779929" y="2743200"/>
                </a:cubicBezTo>
                <a:cubicBezTo>
                  <a:pt x="1024964" y="2451847"/>
                  <a:pt x="1262530" y="2106705"/>
                  <a:pt x="1470212" y="1837764"/>
                </a:cubicBezTo>
                <a:cubicBezTo>
                  <a:pt x="1677894" y="1568823"/>
                  <a:pt x="1855695" y="1335741"/>
                  <a:pt x="2026024" y="1129553"/>
                </a:cubicBezTo>
                <a:cubicBezTo>
                  <a:pt x="2196353" y="923365"/>
                  <a:pt x="2224741" y="788894"/>
                  <a:pt x="2492188" y="600635"/>
                </a:cubicBezTo>
                <a:cubicBezTo>
                  <a:pt x="2759635" y="412376"/>
                  <a:pt x="3195170" y="206188"/>
                  <a:pt x="3630706" y="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3276600" y="3429000"/>
            <a:ext cx="762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300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3276600" y="3429000"/>
            <a:ext cx="762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9850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3276600" y="3429000"/>
            <a:ext cx="762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794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3276600" y="3429000"/>
            <a:ext cx="762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105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3276600" y="3429000"/>
            <a:ext cx="762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194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3276600" y="3429000"/>
            <a:ext cx="762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9172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Importance of Midlevel Rotation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Rotating updraft is stronger than buoyancy alone would suggest, below level of maximum rotation 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Can draw </a:t>
            </a:r>
            <a:r>
              <a:rPr lang="en-US" sz="2400" dirty="0" smtClean="0">
                <a:solidFill>
                  <a:srgbClr val="00B0F0"/>
                </a:solidFill>
              </a:rPr>
              <a:t>air </a:t>
            </a:r>
            <a:r>
              <a:rPr lang="en-US" sz="2400" dirty="0" smtClean="0">
                <a:solidFill>
                  <a:srgbClr val="00B0F0"/>
                </a:solidFill>
              </a:rPr>
              <a:t>into </a:t>
            </a:r>
            <a:r>
              <a:rPr lang="en-US" sz="2400" dirty="0" smtClean="0">
                <a:solidFill>
                  <a:srgbClr val="00B0F0"/>
                </a:solidFill>
              </a:rPr>
              <a:t>the updraft, allowing storm to continuously regenerate (propagate)</a:t>
            </a:r>
          </a:p>
          <a:p>
            <a:r>
              <a:rPr lang="en-US" dirty="0" smtClean="0"/>
              <a:t>Rotating updrafts are more resistant to entrainment/decay 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Results in a stronger, longer-lived storm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6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3276600" y="3429000"/>
            <a:ext cx="762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978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3276600" y="3429000"/>
            <a:ext cx="762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288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3276600" y="3429000"/>
            <a:ext cx="762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9693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366838"/>
            <a:ext cx="60007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16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Limiting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Too stable at the ground	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Cold outflow disrupts low-level stretching</a:t>
            </a:r>
          </a:p>
          <a:p>
            <a:r>
              <a:rPr lang="en-US" dirty="0" smtClean="0"/>
              <a:t>Storms can move off boundary before amplifying </a:t>
            </a:r>
            <a:r>
              <a:rPr lang="en-US" dirty="0" err="1" smtClean="0"/>
              <a:t>swirlies</a:t>
            </a:r>
            <a:r>
              <a:rPr lang="en-US" dirty="0" smtClean="0"/>
              <a:t> into tornadoes</a:t>
            </a:r>
          </a:p>
        </p:txBody>
      </p:sp>
    </p:spTree>
    <p:extLst>
      <p:ext uri="{BB962C8B-B14F-4D97-AF65-F5344CB8AC3E}">
        <p14:creationId xmlns:p14="http://schemas.microsoft.com/office/powerpoint/2010/main" val="138949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Mesocyclonic</a:t>
            </a:r>
            <a:r>
              <a:rPr lang="en-US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Tornadoes</a:t>
            </a:r>
            <a:endParaRPr lang="en-US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097280"/>
            <a:ext cx="6639145" cy="5760720"/>
          </a:xfrm>
        </p:spPr>
      </p:pic>
    </p:spTree>
    <p:extLst>
      <p:ext uri="{BB962C8B-B14F-4D97-AF65-F5344CB8AC3E}">
        <p14:creationId xmlns:p14="http://schemas.microsoft.com/office/powerpoint/2010/main" val="18410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libri" panose="020F0502020204030204" pitchFamily="34" charset="0"/>
              </a:rPr>
              <a:t>Vorticity</a:t>
            </a:r>
            <a:r>
              <a:rPr lang="en-US" dirty="0" smtClean="0">
                <a:latin typeface="Calibri" panose="020F0502020204030204" pitchFamily="34" charset="0"/>
              </a:rPr>
              <a:t> sources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Recall “right hand” rule – vorticity vector in the direction of your right thumb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SRH – think of “vortex tubes” that the storm tilts and stretches into rotation aloft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“</a:t>
            </a:r>
            <a:r>
              <a:rPr lang="en-US" dirty="0" err="1" smtClean="0">
                <a:latin typeface="Calibri" panose="020F0502020204030204" pitchFamily="34" charset="0"/>
              </a:rPr>
              <a:t>Baroclinic</a:t>
            </a:r>
            <a:r>
              <a:rPr lang="en-US" dirty="0" smtClean="0">
                <a:latin typeface="Calibri" panose="020F0502020204030204" pitchFamily="34" charset="0"/>
              </a:rPr>
              <a:t>” vorticity – generated along storm gust fronts (related to frontogenesis)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1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Mesocyclonic</a:t>
            </a:r>
            <a:r>
              <a:rPr lang="en-US" dirty="0" smtClean="0"/>
              <a:t> </a:t>
            </a:r>
            <a:r>
              <a:rPr lang="en-US" dirty="0" err="1" smtClean="0"/>
              <a:t>Tornadogenesis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Persistent, rotating updraft</a:t>
            </a:r>
          </a:p>
          <a:p>
            <a:pPr lvl="1"/>
            <a:r>
              <a:rPr lang="en-US" dirty="0" smtClean="0"/>
              <a:t>Buoyancy and environmental vertical shear</a:t>
            </a:r>
          </a:p>
          <a:p>
            <a:pPr lvl="1"/>
            <a:r>
              <a:rPr lang="en-US" dirty="0" smtClean="0"/>
              <a:t>Pressure perturbation gradients induce “suck” factor with </a:t>
            </a:r>
            <a:r>
              <a:rPr lang="en-US" dirty="0" err="1" smtClean="0"/>
              <a:t>mesocyclones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>
                <a:solidFill>
                  <a:srgbClr val="00B0F0"/>
                </a:solidFill>
              </a:rPr>
              <a:t>Lower pressure aloft with strongest rotation, which draws low-level air upward (stretching source)	</a:t>
            </a:r>
          </a:p>
          <a:p>
            <a:r>
              <a:rPr lang="en-US" dirty="0" smtClean="0"/>
              <a:t>What is the source for near-surface rotation in a supercell?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80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125245" y="1322979"/>
            <a:ext cx="3769986" cy="45642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573" y="-36245"/>
            <a:ext cx="9071427" cy="6894245"/>
            <a:chOff x="3886632" y="1127415"/>
            <a:chExt cx="5100937" cy="5220316"/>
          </a:xfrm>
        </p:grpSpPr>
        <p:pic>
          <p:nvPicPr>
            <p:cNvPr id="13" name="Picture 4" descr="barrell"/>
            <p:cNvPicPr>
              <a:picLocks noChangeAspect="1" noChangeArrowheads="1"/>
            </p:cNvPicPr>
            <p:nvPr/>
          </p:nvPicPr>
          <p:blipFill>
            <a:blip r:embed="rId3"/>
            <a:srcRect l="2637" t="3954" r="5273" b="3954"/>
            <a:stretch>
              <a:fillRect/>
            </a:stretch>
          </p:blipFill>
          <p:spPr bwMode="auto">
            <a:xfrm>
              <a:off x="4175311" y="1127415"/>
              <a:ext cx="4812258" cy="5220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newBAMSfig2_v2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6632" y="1559362"/>
              <a:ext cx="4425596" cy="4457094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0" y="-36284"/>
            <a:ext cx="5344757" cy="1200329"/>
          </a:xfrm>
          <a:prstGeom prst="rect">
            <a:avLst/>
          </a:prstGeom>
          <a:solidFill>
            <a:srgbClr val="6290CC"/>
          </a:solidFill>
        </p:spPr>
        <p:txBody>
          <a:bodyPr wrap="square" rtlCol="0">
            <a:spAutoFit/>
          </a:bodyPr>
          <a:lstStyle/>
          <a:p>
            <a:pPr defTabSz="457200">
              <a:spcBef>
                <a:spcPct val="30000"/>
              </a:spcBef>
            </a:pPr>
            <a:r>
              <a:rPr lang="en-US" b="1" dirty="0">
                <a:solidFill>
                  <a:srgbClr val="000000"/>
                </a:solidFill>
                <a:latin typeface="Arial Bold"/>
                <a:cs typeface="Arial Bold"/>
              </a:rPr>
              <a:t>Tilting by an </a:t>
            </a:r>
            <a:r>
              <a:rPr lang="en-US" b="1" i="1" dirty="0">
                <a:solidFill>
                  <a:srgbClr val="FFFFFF"/>
                </a:solidFill>
                <a:latin typeface="Arial Bold"/>
                <a:cs typeface="Arial Bold"/>
              </a:rPr>
              <a:t>updraft alone </a:t>
            </a:r>
            <a:r>
              <a:rPr lang="en-US" b="1" dirty="0">
                <a:solidFill>
                  <a:srgbClr val="000000"/>
                </a:solidFill>
                <a:latin typeface="Arial Bold"/>
                <a:cs typeface="Arial Bold"/>
              </a:rPr>
              <a:t>cannot produce vertical vorticity at the surface—air is </a:t>
            </a:r>
            <a:r>
              <a:rPr lang="en-US" b="1" i="1" dirty="0">
                <a:solidFill>
                  <a:srgbClr val="FFFFFF"/>
                </a:solidFill>
                <a:latin typeface="Arial Bold"/>
                <a:cs typeface="Arial Bold"/>
              </a:rPr>
              <a:t>rising away from the surface </a:t>
            </a:r>
            <a:r>
              <a:rPr lang="en-US" b="1" dirty="0">
                <a:solidFill>
                  <a:srgbClr val="000000"/>
                </a:solidFill>
                <a:latin typeface="Arial Bold"/>
                <a:cs typeface="Arial Bold"/>
              </a:rPr>
              <a:t>as the vorticity vector acquires a vertical component.    </a:t>
            </a:r>
            <a:r>
              <a:rPr lang="en-US" sz="1200" dirty="0">
                <a:solidFill>
                  <a:srgbClr val="000000"/>
                </a:solidFill>
                <a:latin typeface="Arial Bold"/>
                <a:cs typeface="Arial Bold"/>
              </a:rPr>
              <a:t>Davies-Jones (1982)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8530596" y="6306429"/>
            <a:ext cx="949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i="1" dirty="0">
                <a:solidFill>
                  <a:srgbClr val="FFFFFF"/>
                </a:solidFill>
                <a:latin typeface="Arial Italic"/>
                <a:cs typeface="Arial Italic"/>
              </a:rPr>
              <a:t>Herb Stein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5956" y="6444928"/>
            <a:ext cx="375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Dr. Paul </a:t>
            </a:r>
            <a:r>
              <a:rPr lang="en-US" dirty="0" err="1" smtClean="0">
                <a:solidFill>
                  <a:schemeClr val="bg1"/>
                </a:solidFill>
              </a:rPr>
              <a:t>Markowski</a:t>
            </a:r>
            <a:r>
              <a:rPr lang="en-US" dirty="0" smtClean="0">
                <a:solidFill>
                  <a:schemeClr val="bg1"/>
                </a:solidFill>
              </a:rPr>
              <a:t> PSU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38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for near-surface rotation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NOT environmental horizontal </a:t>
            </a:r>
            <a:r>
              <a:rPr lang="en-US" dirty="0" err="1" smtClean="0"/>
              <a:t>vorticity</a:t>
            </a:r>
            <a:r>
              <a:rPr lang="en-US" dirty="0" smtClean="0"/>
              <a:t> (SRH)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Tilting and stretching results in rotation aloft</a:t>
            </a:r>
          </a:p>
          <a:p>
            <a:r>
              <a:rPr lang="en-US" dirty="0" smtClean="0"/>
              <a:t>Observations and numerical simulations suggest source for surface rotation is within the RFD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6364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  <a:latin typeface="Arial" pitchFamily="-65" charset="0"/>
              </a:rPr>
              <a:t>Supercell storms</a:t>
            </a:r>
            <a:endParaRPr lang="en-US" sz="3200" b="1" dirty="0">
              <a:solidFill>
                <a:srgbClr val="000000"/>
              </a:solidFill>
              <a:latin typeface="Arial" pitchFamily="-65" charset="0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472016" y="739052"/>
            <a:ext cx="79851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5D83C1"/>
                </a:solidFill>
                <a:latin typeface="Arial" pitchFamily="-65" charset="0"/>
              </a:rPr>
              <a:t>Supercells acquire rotation aloft by tilting horizontal vorticity associated with the environmental vertical wind shear </a:t>
            </a:r>
          </a:p>
        </p:txBody>
      </p:sp>
      <p:pic>
        <p:nvPicPr>
          <p:cNvPr id="29" name="Picture 17" descr="mesocyclon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099" y="2374431"/>
            <a:ext cx="2950359" cy="442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41"/>
          <p:cNvGrpSpPr/>
          <p:nvPr/>
        </p:nvGrpSpPr>
        <p:grpSpPr>
          <a:xfrm>
            <a:off x="3349196" y="2367177"/>
            <a:ext cx="6209706" cy="4432033"/>
            <a:chOff x="193524" y="229810"/>
            <a:chExt cx="3302232" cy="2356892"/>
          </a:xfrm>
        </p:grpSpPr>
        <p:pic>
          <p:nvPicPr>
            <p:cNvPr id="34" name="Picture 29" descr="Picture2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3524" y="229810"/>
              <a:ext cx="3023810" cy="2356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919470" y="241905"/>
              <a:ext cx="2576286" cy="16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FFFFFF"/>
                  </a:solidFill>
                  <a:latin typeface="Arial"/>
                  <a:cs typeface="Arial"/>
                </a:rPr>
                <a:t>Idealized evolution of a vortex line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169600" y="1501874"/>
            <a:ext cx="6784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b="1" dirty="0">
                <a:solidFill>
                  <a:srgbClr val="7F7F7F"/>
                </a:solidFill>
                <a:latin typeface="Arial" charset="0"/>
              </a:rPr>
              <a:t>(</a:t>
            </a:r>
            <a:r>
              <a:rPr lang="en-US" b="1" i="1" dirty="0">
                <a:solidFill>
                  <a:srgbClr val="7F7F7F"/>
                </a:solidFill>
                <a:latin typeface="Arial" charset="0"/>
              </a:rPr>
              <a:t>net</a:t>
            </a:r>
            <a:r>
              <a:rPr lang="en-US" b="1" dirty="0">
                <a:solidFill>
                  <a:srgbClr val="7F7F7F"/>
                </a:solidFill>
                <a:latin typeface="Arial" charset="0"/>
              </a:rPr>
              <a:t> cyclonic updraft rotation, i.e. a helical updraft, is acquired by tilting </a:t>
            </a:r>
            <a:r>
              <a:rPr lang="en-US" b="1" i="1" dirty="0" err="1">
                <a:solidFill>
                  <a:srgbClr val="7F7F7F"/>
                </a:solidFill>
                <a:latin typeface="Arial" charset="0"/>
              </a:rPr>
              <a:t>streamwise</a:t>
            </a:r>
            <a:r>
              <a:rPr lang="en-US" b="1" dirty="0">
                <a:solidFill>
                  <a:srgbClr val="7F7F7F"/>
                </a:solidFill>
                <a:latin typeface="Arial" charset="0"/>
              </a:rPr>
              <a:t> horizontal vorticity)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10516" y="6600685"/>
            <a:ext cx="1613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" i="1" dirty="0">
                <a:solidFill>
                  <a:srgbClr val="FFFFFF"/>
                </a:solidFill>
                <a:latin typeface="Arial"/>
                <a:cs typeface="Arial"/>
              </a:rPr>
              <a:t>from COMET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9506" y="6581271"/>
            <a:ext cx="8378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>
                <a:solidFill>
                  <a:srgbClr val="FFFFFF"/>
                </a:solidFill>
                <a:latin typeface="Helvetica"/>
                <a:cs typeface="Helvetica"/>
              </a:rPr>
              <a:t>Eric Nguyen</a:t>
            </a:r>
          </a:p>
        </p:txBody>
      </p:sp>
    </p:spTree>
    <p:extLst>
      <p:ext uri="{BB962C8B-B14F-4D97-AF65-F5344CB8AC3E}">
        <p14:creationId xmlns:p14="http://schemas.microsoft.com/office/powerpoint/2010/main" val="2129736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organti"/>
          <p:cNvPicPr>
            <a:picLocks noChangeAspect="1" noChangeArrowheads="1"/>
          </p:cNvPicPr>
          <p:nvPr/>
        </p:nvPicPr>
        <p:blipFill>
          <a:blip r:embed="rId3"/>
          <a:srcRect l="24965" t="63422" r="48339" b="6471"/>
          <a:stretch>
            <a:fillRect/>
          </a:stretch>
        </p:blipFill>
        <p:spPr bwMode="auto">
          <a:xfrm>
            <a:off x="0" y="0"/>
            <a:ext cx="9144000" cy="687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rcRect t="7754"/>
          <a:stretch>
            <a:fillRect/>
          </a:stretch>
        </p:blipFill>
        <p:spPr>
          <a:xfrm>
            <a:off x="0" y="0"/>
            <a:ext cx="3548270" cy="24233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Freeform 16"/>
          <p:cNvSpPr/>
          <p:nvPr/>
        </p:nvSpPr>
        <p:spPr>
          <a:xfrm>
            <a:off x="3643638" y="5349949"/>
            <a:ext cx="5395647" cy="1283448"/>
          </a:xfrm>
          <a:custGeom>
            <a:avLst/>
            <a:gdLst>
              <a:gd name="connsiteX0" fmla="*/ 5395647 w 5395647"/>
              <a:gd name="connsiteY0" fmla="*/ 0 h 1170865"/>
              <a:gd name="connsiteX1" fmla="*/ 4530902 w 5395647"/>
              <a:gd name="connsiteY1" fmla="*/ 108080 h 1170865"/>
              <a:gd name="connsiteX2" fmla="*/ 3314855 w 5395647"/>
              <a:gd name="connsiteY2" fmla="*/ 283710 h 1170865"/>
              <a:gd name="connsiteX3" fmla="*/ 1896133 w 5395647"/>
              <a:gd name="connsiteY3" fmla="*/ 459339 h 1170865"/>
              <a:gd name="connsiteX4" fmla="*/ 288248 w 5395647"/>
              <a:gd name="connsiteY4" fmla="*/ 770069 h 1170865"/>
              <a:gd name="connsiteX5" fmla="*/ 166643 w 5395647"/>
              <a:gd name="connsiteY5" fmla="*/ 1053778 h 1170865"/>
              <a:gd name="connsiteX6" fmla="*/ 801690 w 5395647"/>
              <a:gd name="connsiteY6" fmla="*/ 1161858 h 1170865"/>
              <a:gd name="connsiteX7" fmla="*/ 1788040 w 5395647"/>
              <a:gd name="connsiteY7" fmla="*/ 1107818 h 1170865"/>
              <a:gd name="connsiteX8" fmla="*/ 1950180 w 5395647"/>
              <a:gd name="connsiteY8" fmla="*/ 864639 h 1170865"/>
              <a:gd name="connsiteX9" fmla="*/ 1544830 w 5395647"/>
              <a:gd name="connsiteY9" fmla="*/ 756559 h 117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95647" h="1170865">
                <a:moveTo>
                  <a:pt x="5395647" y="0"/>
                </a:moveTo>
                <a:lnTo>
                  <a:pt x="4530902" y="108080"/>
                </a:lnTo>
                <a:lnTo>
                  <a:pt x="3314855" y="283710"/>
                </a:lnTo>
                <a:cubicBezTo>
                  <a:pt x="2875727" y="342253"/>
                  <a:pt x="2400567" y="378279"/>
                  <a:pt x="1896133" y="459339"/>
                </a:cubicBezTo>
                <a:cubicBezTo>
                  <a:pt x="1391699" y="540399"/>
                  <a:pt x="576496" y="670996"/>
                  <a:pt x="288248" y="770069"/>
                </a:cubicBezTo>
                <a:cubicBezTo>
                  <a:pt x="0" y="869142"/>
                  <a:pt x="81069" y="988480"/>
                  <a:pt x="166643" y="1053778"/>
                </a:cubicBezTo>
                <a:cubicBezTo>
                  <a:pt x="252217" y="1119076"/>
                  <a:pt x="531457" y="1152851"/>
                  <a:pt x="801690" y="1161858"/>
                </a:cubicBezTo>
                <a:cubicBezTo>
                  <a:pt x="1071923" y="1170865"/>
                  <a:pt x="1596625" y="1157354"/>
                  <a:pt x="1788040" y="1107818"/>
                </a:cubicBezTo>
                <a:cubicBezTo>
                  <a:pt x="1979455" y="1058282"/>
                  <a:pt x="1990715" y="923182"/>
                  <a:pt x="1950180" y="864639"/>
                </a:cubicBezTo>
                <a:cubicBezTo>
                  <a:pt x="1909645" y="806096"/>
                  <a:pt x="1544830" y="756559"/>
                  <a:pt x="1544830" y="756559"/>
                </a:cubicBezTo>
              </a:path>
            </a:pathLst>
          </a:custGeom>
          <a:ln w="857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0553" y="1577101"/>
            <a:ext cx="1243859" cy="759453"/>
          </a:xfrm>
          <a:prstGeom prst="rect">
            <a:avLst/>
          </a:prstGeom>
          <a:noFill/>
          <a:ln w="28575" cap="flat" cmpd="sng" algn="ctr">
            <a:solidFill>
              <a:srgbClr val="22FF2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Untitled-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37867" y="5714225"/>
            <a:ext cx="1013984" cy="628556"/>
          </a:xfrm>
          <a:prstGeom prst="rect">
            <a:avLst/>
          </a:prstGeom>
        </p:spPr>
      </p:pic>
      <p:pic>
        <p:nvPicPr>
          <p:cNvPr id="11" name="Picture 10" descr="Untitled-1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271077" y="5468346"/>
            <a:ext cx="807060" cy="1246179"/>
          </a:xfrm>
          <a:prstGeom prst="rect">
            <a:avLst/>
          </a:prstGeom>
        </p:spPr>
      </p:pic>
      <p:pic>
        <p:nvPicPr>
          <p:cNvPr id="12" name="Picture 11" descr="Untitled-1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331732" y="4824505"/>
            <a:ext cx="2734691" cy="687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4719" y="4529091"/>
            <a:ext cx="1200002" cy="20064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22637" y="4509116"/>
            <a:ext cx="2599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i="1" dirty="0">
                <a:solidFill>
                  <a:srgbClr val="7FD8FF"/>
                </a:solidFill>
                <a:latin typeface="Arial"/>
                <a:cs typeface="Arial"/>
              </a:rPr>
              <a:t>not too cold and strong suction from above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19144" y="6188989"/>
            <a:ext cx="304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i="1" dirty="0">
                <a:solidFill>
                  <a:srgbClr val="8064A2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too cold and/or weak suction from above</a:t>
            </a:r>
          </a:p>
        </p:txBody>
      </p:sp>
      <p:pic>
        <p:nvPicPr>
          <p:cNvPr id="38" name="Picture 37" descr="Untitled-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31223">
            <a:off x="8048874" y="4991300"/>
            <a:ext cx="1013984" cy="628556"/>
          </a:xfrm>
          <a:prstGeom prst="rect">
            <a:avLst/>
          </a:prstGeom>
        </p:spPr>
      </p:pic>
      <p:pic>
        <p:nvPicPr>
          <p:cNvPr id="39" name="Picture 38" descr="Untitled-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02109">
            <a:off x="6128103" y="5317523"/>
            <a:ext cx="1013984" cy="6285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73715" y="344577"/>
            <a:ext cx="5200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lang="en-US" sz="2000" b="1" dirty="0" smtClean="0">
                <a:solidFill>
                  <a:srgbClr val="00B0F0"/>
                </a:solidFill>
                <a:latin typeface="Arial"/>
                <a:cs typeface="Arial"/>
              </a:rPr>
              <a:t>downdraft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  <a:cs typeface="Arial"/>
              </a:rPr>
              <a:t> appears </a:t>
            </a: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to be essential for the development of near-surface rotation.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271" y="6465988"/>
            <a:ext cx="375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Dr. Paul </a:t>
            </a:r>
            <a:r>
              <a:rPr lang="en-US" dirty="0" err="1" smtClean="0">
                <a:solidFill>
                  <a:schemeClr val="bg1"/>
                </a:solidFill>
              </a:rPr>
              <a:t>Markowski</a:t>
            </a:r>
            <a:r>
              <a:rPr lang="en-US" dirty="0" smtClean="0">
                <a:solidFill>
                  <a:schemeClr val="bg1"/>
                </a:solidFill>
              </a:rPr>
              <a:t> PSU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What about “not too cold” and “strong suction from above”?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Almost never have direct measurements of either quantity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However, can infer both from environment and remotely sensed data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7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rgant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2923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Untitled-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20335">
            <a:off x="1582499" y="2256808"/>
            <a:ext cx="7264009" cy="2359157"/>
          </a:xfrm>
          <a:prstGeom prst="rect">
            <a:avLst/>
          </a:prstGeom>
        </p:spPr>
      </p:pic>
      <p:pic>
        <p:nvPicPr>
          <p:cNvPr id="29" name="Picture 28" descr="arrow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05" y="5606840"/>
            <a:ext cx="1114203" cy="689787"/>
          </a:xfrm>
          <a:prstGeom prst="rect">
            <a:avLst/>
          </a:prstGeom>
        </p:spPr>
      </p:pic>
      <p:pic>
        <p:nvPicPr>
          <p:cNvPr id="30" name="Picture 29" descr="arrow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23432">
            <a:off x="1715155" y="5542599"/>
            <a:ext cx="1114203" cy="689787"/>
          </a:xfrm>
          <a:prstGeom prst="rect">
            <a:avLst/>
          </a:prstGeom>
        </p:spPr>
      </p:pic>
      <p:pic>
        <p:nvPicPr>
          <p:cNvPr id="31" name="Picture 30" descr="arrow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13032">
            <a:off x="2930740" y="5173392"/>
            <a:ext cx="1114203" cy="689787"/>
          </a:xfrm>
          <a:prstGeom prst="rect">
            <a:avLst/>
          </a:prstGeom>
        </p:spPr>
      </p:pic>
      <p:pic>
        <p:nvPicPr>
          <p:cNvPr id="32" name="Picture 31" descr="arrow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84148">
            <a:off x="3885015" y="4340578"/>
            <a:ext cx="1114203" cy="689787"/>
          </a:xfrm>
          <a:prstGeom prst="rect">
            <a:avLst/>
          </a:prstGeom>
        </p:spPr>
      </p:pic>
      <p:pic>
        <p:nvPicPr>
          <p:cNvPr id="33" name="Picture 32" descr="arrow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72488">
            <a:off x="4439176" y="3022770"/>
            <a:ext cx="1114203" cy="689787"/>
          </a:xfrm>
          <a:prstGeom prst="rect">
            <a:avLst/>
          </a:prstGeom>
        </p:spPr>
      </p:pic>
      <p:pic>
        <p:nvPicPr>
          <p:cNvPr id="34" name="Picture 33" descr="arrow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98523">
            <a:off x="4617879" y="1670012"/>
            <a:ext cx="1114203" cy="68978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502456" y="5838263"/>
            <a:ext cx="170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i="1" dirty="0">
                <a:solidFill>
                  <a:prstClr val="white"/>
                </a:solidFill>
                <a:latin typeface="Arial"/>
                <a:cs typeface="Arial"/>
              </a:rPr>
              <a:t>downdraft</a:t>
            </a:r>
          </a:p>
        </p:txBody>
      </p:sp>
      <p:sp>
        <p:nvSpPr>
          <p:cNvPr id="38" name="Freeform 37"/>
          <p:cNvSpPr/>
          <p:nvPr/>
        </p:nvSpPr>
        <p:spPr>
          <a:xfrm>
            <a:off x="4702050" y="5606840"/>
            <a:ext cx="4012956" cy="639271"/>
          </a:xfrm>
          <a:custGeom>
            <a:avLst/>
            <a:gdLst>
              <a:gd name="connsiteX0" fmla="*/ 5242514 w 5242514"/>
              <a:gd name="connsiteY0" fmla="*/ 0 h 1098811"/>
              <a:gd name="connsiteX1" fmla="*/ 4458840 w 5242514"/>
              <a:gd name="connsiteY1" fmla="*/ 108079 h 1098811"/>
              <a:gd name="connsiteX2" fmla="*/ 2891490 w 5242514"/>
              <a:gd name="connsiteY2" fmla="*/ 405299 h 1098811"/>
              <a:gd name="connsiteX3" fmla="*/ 2242931 w 5242514"/>
              <a:gd name="connsiteY3" fmla="*/ 580929 h 1098811"/>
              <a:gd name="connsiteX4" fmla="*/ 1486280 w 5242514"/>
              <a:gd name="connsiteY4" fmla="*/ 891658 h 1098811"/>
              <a:gd name="connsiteX5" fmla="*/ 729628 w 5242514"/>
              <a:gd name="connsiteY5" fmla="*/ 1067288 h 1098811"/>
              <a:gd name="connsiteX6" fmla="*/ 0 w 5242514"/>
              <a:gd name="connsiteY6" fmla="*/ 1080798 h 109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2514" h="1098811">
                <a:moveTo>
                  <a:pt x="5242514" y="0"/>
                </a:moveTo>
                <a:cubicBezTo>
                  <a:pt x="5046595" y="20264"/>
                  <a:pt x="4850677" y="40529"/>
                  <a:pt x="4458840" y="108079"/>
                </a:cubicBezTo>
                <a:cubicBezTo>
                  <a:pt x="4067003" y="175629"/>
                  <a:pt x="3260808" y="326491"/>
                  <a:pt x="2891490" y="405299"/>
                </a:cubicBezTo>
                <a:cubicBezTo>
                  <a:pt x="2522172" y="484107"/>
                  <a:pt x="2477132" y="499869"/>
                  <a:pt x="2242931" y="580929"/>
                </a:cubicBezTo>
                <a:cubicBezTo>
                  <a:pt x="2008730" y="661989"/>
                  <a:pt x="1738497" y="810598"/>
                  <a:pt x="1486280" y="891658"/>
                </a:cubicBezTo>
                <a:cubicBezTo>
                  <a:pt x="1234063" y="972718"/>
                  <a:pt x="977341" y="1035765"/>
                  <a:pt x="729628" y="1067288"/>
                </a:cubicBezTo>
                <a:cubicBezTo>
                  <a:pt x="481915" y="1098811"/>
                  <a:pt x="0" y="1080798"/>
                  <a:pt x="0" y="1080798"/>
                </a:cubicBezTo>
              </a:path>
            </a:pathLst>
          </a:custGeom>
          <a:ln w="76200" cap="flat" cmpd="sng" algn="ctr">
            <a:solidFill>
              <a:srgbClr val="5D83C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0" name="Picture 49" descr="Untitled-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3654" y="5284504"/>
            <a:ext cx="1013984" cy="628556"/>
          </a:xfrm>
          <a:prstGeom prst="rect">
            <a:avLst/>
          </a:prstGeom>
        </p:spPr>
      </p:pic>
      <p:pic>
        <p:nvPicPr>
          <p:cNvPr id="51" name="Picture 50" descr="Untitled-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196" y="5443233"/>
            <a:ext cx="1013984" cy="628556"/>
          </a:xfrm>
          <a:prstGeom prst="rect">
            <a:avLst/>
          </a:prstGeom>
        </p:spPr>
      </p:pic>
      <p:pic>
        <p:nvPicPr>
          <p:cNvPr id="52" name="Picture 51" descr="Untitled-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31223">
            <a:off x="5627932" y="5606722"/>
            <a:ext cx="1013984" cy="628556"/>
          </a:xfrm>
          <a:prstGeom prst="rect">
            <a:avLst/>
          </a:prstGeom>
        </p:spPr>
      </p:pic>
      <p:pic>
        <p:nvPicPr>
          <p:cNvPr id="53" name="Picture 52" descr="Untitled-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02109">
            <a:off x="4742655" y="5710341"/>
            <a:ext cx="1013984" cy="628556"/>
          </a:xfrm>
          <a:prstGeom prst="rect">
            <a:avLst/>
          </a:prstGeom>
        </p:spPr>
      </p:pic>
      <p:pic>
        <p:nvPicPr>
          <p:cNvPr id="54" name="Picture 53" descr="Untitled-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891149" y="5768265"/>
            <a:ext cx="1013984" cy="62855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0" y="4480120"/>
            <a:ext cx="283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i="1" dirty="0">
                <a:solidFill>
                  <a:srgbClr val="1F497D"/>
                </a:solidFill>
                <a:latin typeface="Arial"/>
                <a:cs typeface="Arial"/>
              </a:rPr>
              <a:t>wind shear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19011" y="6611779"/>
            <a:ext cx="14249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dirty="0">
                <a:solidFill>
                  <a:prstClr val="white"/>
                </a:solidFill>
                <a:latin typeface="Arial"/>
                <a:cs typeface="Arial"/>
              </a:rPr>
              <a:t>Photo by Eric Nguyen</a:t>
            </a:r>
          </a:p>
        </p:txBody>
      </p:sp>
      <p:pic>
        <p:nvPicPr>
          <p:cNvPr id="39" name="Picture 38" descr="Untitled-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5639" y="4907633"/>
            <a:ext cx="1155231" cy="142346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37810" y="66386"/>
            <a:ext cx="763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How to Make a Tornado—The Emerging Picture?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1198" y="5263709"/>
            <a:ext cx="1320095" cy="1314836"/>
            <a:chOff x="2501395" y="1736830"/>
            <a:chExt cx="1320095" cy="1314836"/>
          </a:xfrm>
        </p:grpSpPr>
        <p:pic>
          <p:nvPicPr>
            <p:cNvPr id="6" name="Picture 5" descr="spinning-football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2997">
              <a:off x="2701063" y="1909348"/>
              <a:ext cx="952500" cy="952500"/>
            </a:xfrm>
            <a:prstGeom prst="rect">
              <a:avLst/>
            </a:prstGeom>
          </p:spPr>
        </p:pic>
        <p:grpSp>
          <p:nvGrpSpPr>
            <p:cNvPr id="3" name="Group 21"/>
            <p:cNvGrpSpPr/>
            <p:nvPr/>
          </p:nvGrpSpPr>
          <p:grpSpPr>
            <a:xfrm>
              <a:off x="2501395" y="1736830"/>
              <a:ext cx="1320095" cy="1314836"/>
              <a:chOff x="166511" y="5272230"/>
              <a:chExt cx="1320095" cy="1314836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226484" y="5865283"/>
                <a:ext cx="1260122" cy="573617"/>
              </a:xfrm>
              <a:custGeom>
                <a:avLst/>
                <a:gdLst>
                  <a:gd name="connsiteX0" fmla="*/ 10583 w 1260122"/>
                  <a:gd name="connsiteY0" fmla="*/ 69850 h 573617"/>
                  <a:gd name="connsiteX1" fmla="*/ 137583 w 1260122"/>
                  <a:gd name="connsiteY1" fmla="*/ 78317 h 573617"/>
                  <a:gd name="connsiteX2" fmla="*/ 167216 w 1260122"/>
                  <a:gd name="connsiteY2" fmla="*/ 154517 h 573617"/>
                  <a:gd name="connsiteX3" fmla="*/ 251883 w 1260122"/>
                  <a:gd name="connsiteY3" fmla="*/ 222250 h 573617"/>
                  <a:gd name="connsiteX4" fmla="*/ 400049 w 1260122"/>
                  <a:gd name="connsiteY4" fmla="*/ 285750 h 573617"/>
                  <a:gd name="connsiteX5" fmla="*/ 531283 w 1260122"/>
                  <a:gd name="connsiteY5" fmla="*/ 311150 h 573617"/>
                  <a:gd name="connsiteX6" fmla="*/ 654049 w 1260122"/>
                  <a:gd name="connsiteY6" fmla="*/ 298450 h 573617"/>
                  <a:gd name="connsiteX7" fmla="*/ 814916 w 1260122"/>
                  <a:gd name="connsiteY7" fmla="*/ 239184 h 573617"/>
                  <a:gd name="connsiteX8" fmla="*/ 941916 w 1260122"/>
                  <a:gd name="connsiteY8" fmla="*/ 150284 h 573617"/>
                  <a:gd name="connsiteX9" fmla="*/ 1009649 w 1260122"/>
                  <a:gd name="connsiteY9" fmla="*/ 65617 h 573617"/>
                  <a:gd name="connsiteX10" fmla="*/ 1026583 w 1260122"/>
                  <a:gd name="connsiteY10" fmla="*/ 61384 h 573617"/>
                  <a:gd name="connsiteX11" fmla="*/ 1157816 w 1260122"/>
                  <a:gd name="connsiteY11" fmla="*/ 65617 h 573617"/>
                  <a:gd name="connsiteX12" fmla="*/ 1191683 w 1260122"/>
                  <a:gd name="connsiteY12" fmla="*/ 141817 h 573617"/>
                  <a:gd name="connsiteX13" fmla="*/ 1259416 w 1260122"/>
                  <a:gd name="connsiteY13" fmla="*/ 243417 h 573617"/>
                  <a:gd name="connsiteX14" fmla="*/ 1187449 w 1260122"/>
                  <a:gd name="connsiteY14" fmla="*/ 311150 h 573617"/>
                  <a:gd name="connsiteX15" fmla="*/ 971549 w 1260122"/>
                  <a:gd name="connsiteY15" fmla="*/ 400050 h 573617"/>
                  <a:gd name="connsiteX16" fmla="*/ 874183 w 1260122"/>
                  <a:gd name="connsiteY16" fmla="*/ 472017 h 573617"/>
                  <a:gd name="connsiteX17" fmla="*/ 573616 w 1260122"/>
                  <a:gd name="connsiteY17" fmla="*/ 518584 h 573617"/>
                  <a:gd name="connsiteX18" fmla="*/ 201083 w 1260122"/>
                  <a:gd name="connsiteY18" fmla="*/ 497417 h 573617"/>
                  <a:gd name="connsiteX19" fmla="*/ 10583 w 1260122"/>
                  <a:gd name="connsiteY19" fmla="*/ 69850 h 57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60122" h="573617">
                    <a:moveTo>
                      <a:pt x="10583" y="69850"/>
                    </a:moveTo>
                    <a:cubicBezTo>
                      <a:pt x="0" y="0"/>
                      <a:pt x="111478" y="64206"/>
                      <a:pt x="137583" y="78317"/>
                    </a:cubicBezTo>
                    <a:cubicBezTo>
                      <a:pt x="163688" y="92428"/>
                      <a:pt x="148166" y="130528"/>
                      <a:pt x="167216" y="154517"/>
                    </a:cubicBezTo>
                    <a:cubicBezTo>
                      <a:pt x="186266" y="178506"/>
                      <a:pt x="213078" y="200378"/>
                      <a:pt x="251883" y="222250"/>
                    </a:cubicBezTo>
                    <a:cubicBezTo>
                      <a:pt x="290688" y="244122"/>
                      <a:pt x="353482" y="270933"/>
                      <a:pt x="400049" y="285750"/>
                    </a:cubicBezTo>
                    <a:cubicBezTo>
                      <a:pt x="446616" y="300567"/>
                      <a:pt x="488950" y="309033"/>
                      <a:pt x="531283" y="311150"/>
                    </a:cubicBezTo>
                    <a:cubicBezTo>
                      <a:pt x="573616" y="313267"/>
                      <a:pt x="606777" y="310444"/>
                      <a:pt x="654049" y="298450"/>
                    </a:cubicBezTo>
                    <a:cubicBezTo>
                      <a:pt x="701321" y="286456"/>
                      <a:pt x="766938" y="263878"/>
                      <a:pt x="814916" y="239184"/>
                    </a:cubicBezTo>
                    <a:cubicBezTo>
                      <a:pt x="862894" y="214490"/>
                      <a:pt x="909461" y="179212"/>
                      <a:pt x="941916" y="150284"/>
                    </a:cubicBezTo>
                    <a:cubicBezTo>
                      <a:pt x="974372" y="121356"/>
                      <a:pt x="995538" y="80434"/>
                      <a:pt x="1009649" y="65617"/>
                    </a:cubicBezTo>
                    <a:cubicBezTo>
                      <a:pt x="1023760" y="50800"/>
                      <a:pt x="1001889" y="61384"/>
                      <a:pt x="1026583" y="61384"/>
                    </a:cubicBezTo>
                    <a:cubicBezTo>
                      <a:pt x="1051277" y="61384"/>
                      <a:pt x="1130299" y="52212"/>
                      <a:pt x="1157816" y="65617"/>
                    </a:cubicBezTo>
                    <a:cubicBezTo>
                      <a:pt x="1185333" y="79023"/>
                      <a:pt x="1174750" y="112184"/>
                      <a:pt x="1191683" y="141817"/>
                    </a:cubicBezTo>
                    <a:cubicBezTo>
                      <a:pt x="1208616" y="171450"/>
                      <a:pt x="1260122" y="215195"/>
                      <a:pt x="1259416" y="243417"/>
                    </a:cubicBezTo>
                    <a:cubicBezTo>
                      <a:pt x="1258710" y="271639"/>
                      <a:pt x="1235427" y="285045"/>
                      <a:pt x="1187449" y="311150"/>
                    </a:cubicBezTo>
                    <a:cubicBezTo>
                      <a:pt x="1139471" y="337255"/>
                      <a:pt x="1023760" y="373239"/>
                      <a:pt x="971549" y="400050"/>
                    </a:cubicBezTo>
                    <a:cubicBezTo>
                      <a:pt x="919338" y="426861"/>
                      <a:pt x="940505" y="452261"/>
                      <a:pt x="874183" y="472017"/>
                    </a:cubicBezTo>
                    <a:cubicBezTo>
                      <a:pt x="807861" y="491773"/>
                      <a:pt x="685799" y="514351"/>
                      <a:pt x="573616" y="518584"/>
                    </a:cubicBezTo>
                    <a:cubicBezTo>
                      <a:pt x="461433" y="522817"/>
                      <a:pt x="294922" y="573617"/>
                      <a:pt x="201083" y="497417"/>
                    </a:cubicBezTo>
                    <a:cubicBezTo>
                      <a:pt x="107244" y="421217"/>
                      <a:pt x="21166" y="139700"/>
                      <a:pt x="10583" y="69850"/>
                    </a:cubicBezTo>
                    <a:close/>
                  </a:path>
                </a:pathLst>
              </a:custGeom>
              <a:solidFill>
                <a:srgbClr val="E4BC9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376767" y="6324600"/>
                <a:ext cx="884766" cy="262466"/>
              </a:xfrm>
              <a:custGeom>
                <a:avLst/>
                <a:gdLst>
                  <a:gd name="connsiteX0" fmla="*/ 0 w 884766"/>
                  <a:gd name="connsiteY0" fmla="*/ 0 h 262466"/>
                  <a:gd name="connsiteX1" fmla="*/ 884766 w 884766"/>
                  <a:gd name="connsiteY1" fmla="*/ 0 h 262466"/>
                  <a:gd name="connsiteX2" fmla="*/ 266700 w 884766"/>
                  <a:gd name="connsiteY2" fmla="*/ 262466 h 262466"/>
                  <a:gd name="connsiteX3" fmla="*/ 0 w 884766"/>
                  <a:gd name="connsiteY3" fmla="*/ 0 h 262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766" h="262466">
                    <a:moveTo>
                      <a:pt x="0" y="0"/>
                    </a:moveTo>
                    <a:lnTo>
                      <a:pt x="884766" y="0"/>
                    </a:lnTo>
                    <a:lnTo>
                      <a:pt x="266700" y="2624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05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166511" y="5633861"/>
                <a:ext cx="1218495" cy="321734"/>
              </a:xfrm>
              <a:custGeom>
                <a:avLst/>
                <a:gdLst>
                  <a:gd name="connsiteX0" fmla="*/ 193322 w 1218495"/>
                  <a:gd name="connsiteY0" fmla="*/ 318206 h 321734"/>
                  <a:gd name="connsiteX1" fmla="*/ 244122 w 1218495"/>
                  <a:gd name="connsiteY1" fmla="*/ 220839 h 321734"/>
                  <a:gd name="connsiteX2" fmla="*/ 375356 w 1218495"/>
                  <a:gd name="connsiteY2" fmla="*/ 136172 h 321734"/>
                  <a:gd name="connsiteX3" fmla="*/ 544689 w 1218495"/>
                  <a:gd name="connsiteY3" fmla="*/ 85372 h 321734"/>
                  <a:gd name="connsiteX4" fmla="*/ 688622 w 1218495"/>
                  <a:gd name="connsiteY4" fmla="*/ 85372 h 321734"/>
                  <a:gd name="connsiteX5" fmla="*/ 841022 w 1218495"/>
                  <a:gd name="connsiteY5" fmla="*/ 136172 h 321734"/>
                  <a:gd name="connsiteX6" fmla="*/ 942622 w 1218495"/>
                  <a:gd name="connsiteY6" fmla="*/ 191206 h 321734"/>
                  <a:gd name="connsiteX7" fmla="*/ 1044222 w 1218495"/>
                  <a:gd name="connsiteY7" fmla="*/ 271639 h 321734"/>
                  <a:gd name="connsiteX8" fmla="*/ 1082322 w 1218495"/>
                  <a:gd name="connsiteY8" fmla="*/ 318206 h 321734"/>
                  <a:gd name="connsiteX9" fmla="*/ 1205089 w 1218495"/>
                  <a:gd name="connsiteY9" fmla="*/ 292806 h 321734"/>
                  <a:gd name="connsiteX10" fmla="*/ 1162756 w 1218495"/>
                  <a:gd name="connsiteY10" fmla="*/ 212372 h 321734"/>
                  <a:gd name="connsiteX11" fmla="*/ 1107722 w 1218495"/>
                  <a:gd name="connsiteY11" fmla="*/ 106539 h 321734"/>
                  <a:gd name="connsiteX12" fmla="*/ 1056922 w 1218495"/>
                  <a:gd name="connsiteY12" fmla="*/ 47272 h 321734"/>
                  <a:gd name="connsiteX13" fmla="*/ 684389 w 1218495"/>
                  <a:gd name="connsiteY13" fmla="*/ 4939 h 321734"/>
                  <a:gd name="connsiteX14" fmla="*/ 413456 w 1218495"/>
                  <a:gd name="connsiteY14" fmla="*/ 17639 h 321734"/>
                  <a:gd name="connsiteX15" fmla="*/ 95956 w 1218495"/>
                  <a:gd name="connsiteY15" fmla="*/ 51506 h 321734"/>
                  <a:gd name="connsiteX16" fmla="*/ 11289 w 1218495"/>
                  <a:gd name="connsiteY16" fmla="*/ 106539 h 321734"/>
                  <a:gd name="connsiteX17" fmla="*/ 28222 w 1218495"/>
                  <a:gd name="connsiteY17" fmla="*/ 161572 h 321734"/>
                  <a:gd name="connsiteX18" fmla="*/ 108656 w 1218495"/>
                  <a:gd name="connsiteY18" fmla="*/ 297039 h 32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18495" h="321734">
                    <a:moveTo>
                      <a:pt x="193322" y="318206"/>
                    </a:moveTo>
                    <a:cubicBezTo>
                      <a:pt x="203552" y="284692"/>
                      <a:pt x="213783" y="251178"/>
                      <a:pt x="244122" y="220839"/>
                    </a:cubicBezTo>
                    <a:cubicBezTo>
                      <a:pt x="274461" y="190500"/>
                      <a:pt x="325262" y="158750"/>
                      <a:pt x="375356" y="136172"/>
                    </a:cubicBezTo>
                    <a:cubicBezTo>
                      <a:pt x="425451" y="113594"/>
                      <a:pt x="492478" y="93839"/>
                      <a:pt x="544689" y="85372"/>
                    </a:cubicBezTo>
                    <a:cubicBezTo>
                      <a:pt x="596900" y="76905"/>
                      <a:pt x="639233" y="76905"/>
                      <a:pt x="688622" y="85372"/>
                    </a:cubicBezTo>
                    <a:cubicBezTo>
                      <a:pt x="738011" y="93839"/>
                      <a:pt x="798689" y="118533"/>
                      <a:pt x="841022" y="136172"/>
                    </a:cubicBezTo>
                    <a:cubicBezTo>
                      <a:pt x="883355" y="153811"/>
                      <a:pt x="908755" y="168628"/>
                      <a:pt x="942622" y="191206"/>
                    </a:cubicBezTo>
                    <a:cubicBezTo>
                      <a:pt x="976489" y="213784"/>
                      <a:pt x="1020939" y="250472"/>
                      <a:pt x="1044222" y="271639"/>
                    </a:cubicBezTo>
                    <a:cubicBezTo>
                      <a:pt x="1067505" y="292806"/>
                      <a:pt x="1055511" y="314678"/>
                      <a:pt x="1082322" y="318206"/>
                    </a:cubicBezTo>
                    <a:cubicBezTo>
                      <a:pt x="1109133" y="321734"/>
                      <a:pt x="1191683" y="310445"/>
                      <a:pt x="1205089" y="292806"/>
                    </a:cubicBezTo>
                    <a:cubicBezTo>
                      <a:pt x="1218495" y="275167"/>
                      <a:pt x="1178984" y="243416"/>
                      <a:pt x="1162756" y="212372"/>
                    </a:cubicBezTo>
                    <a:cubicBezTo>
                      <a:pt x="1146528" y="181328"/>
                      <a:pt x="1125361" y="134056"/>
                      <a:pt x="1107722" y="106539"/>
                    </a:cubicBezTo>
                    <a:cubicBezTo>
                      <a:pt x="1090083" y="79022"/>
                      <a:pt x="1127477" y="64205"/>
                      <a:pt x="1056922" y="47272"/>
                    </a:cubicBezTo>
                    <a:cubicBezTo>
                      <a:pt x="986367" y="30339"/>
                      <a:pt x="791633" y="9878"/>
                      <a:pt x="684389" y="4939"/>
                    </a:cubicBezTo>
                    <a:cubicBezTo>
                      <a:pt x="577145" y="0"/>
                      <a:pt x="511528" y="9878"/>
                      <a:pt x="413456" y="17639"/>
                    </a:cubicBezTo>
                    <a:cubicBezTo>
                      <a:pt x="315384" y="25400"/>
                      <a:pt x="162984" y="36689"/>
                      <a:pt x="95956" y="51506"/>
                    </a:cubicBezTo>
                    <a:cubicBezTo>
                      <a:pt x="28928" y="66323"/>
                      <a:pt x="22578" y="88195"/>
                      <a:pt x="11289" y="106539"/>
                    </a:cubicBezTo>
                    <a:cubicBezTo>
                      <a:pt x="0" y="124883"/>
                      <a:pt x="11994" y="129822"/>
                      <a:pt x="28222" y="161572"/>
                    </a:cubicBezTo>
                    <a:cubicBezTo>
                      <a:pt x="44450" y="193322"/>
                      <a:pt x="108656" y="297039"/>
                      <a:pt x="108656" y="297039"/>
                    </a:cubicBezTo>
                  </a:path>
                </a:pathLst>
              </a:custGeom>
              <a:solidFill>
                <a:srgbClr val="F3D4A8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249767" y="5272230"/>
                <a:ext cx="1007533" cy="436033"/>
              </a:xfrm>
              <a:custGeom>
                <a:avLst/>
                <a:gdLst>
                  <a:gd name="connsiteX0" fmla="*/ 0 w 1007533"/>
                  <a:gd name="connsiteY0" fmla="*/ 419100 h 436033"/>
                  <a:gd name="connsiteX1" fmla="*/ 762000 w 1007533"/>
                  <a:gd name="connsiteY1" fmla="*/ 0 h 436033"/>
                  <a:gd name="connsiteX2" fmla="*/ 1007533 w 1007533"/>
                  <a:gd name="connsiteY2" fmla="*/ 436033 h 436033"/>
                  <a:gd name="connsiteX3" fmla="*/ 596900 w 1007533"/>
                  <a:gd name="connsiteY3" fmla="*/ 393700 h 436033"/>
                  <a:gd name="connsiteX4" fmla="*/ 165100 w 1007533"/>
                  <a:gd name="connsiteY4" fmla="*/ 419100 h 436033"/>
                  <a:gd name="connsiteX5" fmla="*/ 0 w 1007533"/>
                  <a:gd name="connsiteY5" fmla="*/ 419100 h 43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7533" h="436033">
                    <a:moveTo>
                      <a:pt x="0" y="419100"/>
                    </a:moveTo>
                    <a:lnTo>
                      <a:pt x="762000" y="0"/>
                    </a:lnTo>
                    <a:lnTo>
                      <a:pt x="1007533" y="436033"/>
                    </a:lnTo>
                    <a:lnTo>
                      <a:pt x="596900" y="393700"/>
                    </a:lnTo>
                    <a:lnTo>
                      <a:pt x="165100" y="419100"/>
                    </a:lnTo>
                    <a:lnTo>
                      <a:pt x="0" y="419100"/>
                    </a:lnTo>
                    <a:close/>
                  </a:path>
                </a:pathLst>
              </a:custGeom>
              <a:solidFill>
                <a:srgbClr val="EFEED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3" name="Picture 22" descr="Untitled-1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455" y="5298012"/>
            <a:ext cx="646964" cy="1009656"/>
          </a:xfrm>
          <a:prstGeom prst="rect">
            <a:avLst/>
          </a:prstGeom>
        </p:spPr>
      </p:pic>
      <p:grpSp>
        <p:nvGrpSpPr>
          <p:cNvPr id="4" name="Group 27"/>
          <p:cNvGrpSpPr/>
          <p:nvPr/>
        </p:nvGrpSpPr>
        <p:grpSpPr>
          <a:xfrm>
            <a:off x="31851" y="4918068"/>
            <a:ext cx="1620926" cy="1905097"/>
            <a:chOff x="31851" y="4918068"/>
            <a:chExt cx="1620926" cy="1905097"/>
          </a:xfrm>
        </p:grpSpPr>
        <p:pic>
          <p:nvPicPr>
            <p:cNvPr id="10" name="Picture 9" descr="Untitled-9b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851" y="4918068"/>
              <a:ext cx="1620926" cy="556295"/>
            </a:xfrm>
            <a:prstGeom prst="rect">
              <a:avLst/>
            </a:prstGeom>
          </p:spPr>
        </p:pic>
        <p:pic>
          <p:nvPicPr>
            <p:cNvPr id="26" name="Picture 25" descr="Untitled-9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0589" y="6350668"/>
              <a:ext cx="879277" cy="472497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1400856" y="5715688"/>
            <a:ext cx="283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i="1" dirty="0" err="1">
                <a:solidFill>
                  <a:prstClr val="black"/>
                </a:solidFill>
                <a:latin typeface="Arial"/>
                <a:cs typeface="Arial"/>
              </a:rPr>
              <a:t>streamwise</a:t>
            </a:r>
            <a:r>
              <a:rPr lang="en-US" b="1" i="1" dirty="0">
                <a:solidFill>
                  <a:prstClr val="black"/>
                </a:solidFill>
                <a:latin typeface="Arial"/>
                <a:cs typeface="Arial"/>
              </a:rPr>
              <a:t> vorticity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8220" y="6444928"/>
            <a:ext cx="375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Dr. Paul </a:t>
            </a:r>
            <a:r>
              <a:rPr lang="en-US" dirty="0" err="1" smtClean="0">
                <a:solidFill>
                  <a:schemeClr val="bg1"/>
                </a:solidFill>
              </a:rPr>
              <a:t>Markowski</a:t>
            </a:r>
            <a:r>
              <a:rPr lang="en-US" dirty="0" smtClean="0">
                <a:solidFill>
                  <a:schemeClr val="bg1"/>
                </a:solidFill>
              </a:rPr>
              <a:t> PSU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8" grpId="0" animBg="1"/>
      <p:bldP spid="55" grpId="0"/>
      <p:bldP spid="55" grpId="1"/>
      <p:bldP spid="35" grpId="0"/>
      <p:bldP spid="35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Strong suction from above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“Suction” related to </a:t>
            </a:r>
            <a:r>
              <a:rPr lang="en-US" dirty="0" err="1" smtClean="0">
                <a:latin typeface="Calibri" panose="020F0502020204030204" pitchFamily="34" charset="0"/>
              </a:rPr>
              <a:t>mesocyclone</a:t>
            </a:r>
            <a:r>
              <a:rPr lang="en-US" dirty="0" smtClean="0">
                <a:latin typeface="Calibri" panose="020F0502020204030204" pitchFamily="34" charset="0"/>
              </a:rPr>
              <a:t> strength aloft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Stronger </a:t>
            </a:r>
            <a:r>
              <a:rPr lang="en-US" dirty="0" err="1" smtClean="0">
                <a:latin typeface="Calibri" panose="020F0502020204030204" pitchFamily="34" charset="0"/>
              </a:rPr>
              <a:t>mesocyclone</a:t>
            </a:r>
            <a:r>
              <a:rPr lang="en-US" dirty="0" smtClean="0">
                <a:latin typeface="Calibri" panose="020F0502020204030204" pitchFamily="34" charset="0"/>
              </a:rPr>
              <a:t> closer to the ground leads to stronger “suction” and stretching closer to the ground  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What do we observe?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Strengthening of midlevel rotation</a:t>
            </a:r>
          </a:p>
          <a:p>
            <a:r>
              <a:rPr lang="en-US" dirty="0" smtClean="0">
                <a:latin typeface="+mn-lt"/>
              </a:rPr>
              <a:t>Surface pressure falls when we happen to have observations</a:t>
            </a:r>
          </a:p>
          <a:p>
            <a:r>
              <a:rPr lang="en-US" dirty="0" smtClean="0">
                <a:latin typeface="+mn-lt"/>
              </a:rPr>
              <a:t>Strengthening near-surface inflow</a:t>
            </a:r>
          </a:p>
          <a:p>
            <a:r>
              <a:rPr lang="en-US" dirty="0" smtClean="0">
                <a:latin typeface="+mn-lt"/>
              </a:rPr>
              <a:t>Laminar cloud structures indicative of forced ascent (if relatively stable in low levels)</a:t>
            </a:r>
          </a:p>
          <a:p>
            <a:endParaRPr lang="en-US" dirty="0" smtClean="0"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2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19050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SRV ~65 </a:t>
            </a:r>
            <a:r>
              <a:rPr lang="en-US" sz="24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kt</a:t>
            </a:r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@3kft</a:t>
            </a:r>
            <a:endParaRPr lang="en-US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90800" y="2438400"/>
            <a:ext cx="1447800" cy="685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54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19050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SRV ~82 </a:t>
            </a:r>
            <a:r>
              <a:rPr lang="en-US" sz="24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kt</a:t>
            </a:r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@3kft</a:t>
            </a:r>
            <a:endParaRPr lang="en-US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581400" y="2438400"/>
            <a:ext cx="457200" cy="685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6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19050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V</a:t>
            </a:r>
            <a:r>
              <a:rPr lang="en-US" sz="2400" b="1" baseline="-250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rot</a:t>
            </a:r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~58 </a:t>
            </a:r>
            <a:r>
              <a:rPr lang="en-US" sz="24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kt</a:t>
            </a:r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@20kft</a:t>
            </a:r>
            <a:endParaRPr lang="en-US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971800" y="2438400"/>
            <a:ext cx="1066800" cy="609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9"/>
          <p:cNvSpPr/>
          <p:nvPr/>
        </p:nvSpPr>
        <p:spPr>
          <a:xfrm>
            <a:off x="2057400" y="2895600"/>
            <a:ext cx="838200" cy="838200"/>
          </a:xfrm>
          <a:prstGeom prst="flowChartConnector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19050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V</a:t>
            </a:r>
            <a:r>
              <a:rPr lang="en-US" sz="2400" b="1" baseline="-250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rot</a:t>
            </a:r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~70 </a:t>
            </a:r>
            <a:r>
              <a:rPr lang="en-US" sz="24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kt</a:t>
            </a:r>
            <a:r>
              <a:rPr lang="en-US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@20kft</a:t>
            </a:r>
            <a:endParaRPr lang="en-US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657600" y="2438400"/>
            <a:ext cx="381000" cy="609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lowchart: Connector 6"/>
          <p:cNvSpPr/>
          <p:nvPr/>
        </p:nvSpPr>
        <p:spPr>
          <a:xfrm>
            <a:off x="2850777" y="3039035"/>
            <a:ext cx="838200" cy="838200"/>
          </a:xfrm>
          <a:prstGeom prst="flowChartConnector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9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7" t="8889" r="36137" b="2223"/>
          <a:stretch/>
        </p:blipFill>
        <p:spPr>
          <a:xfrm>
            <a:off x="0" y="182880"/>
            <a:ext cx="9144000" cy="7315200"/>
          </a:xfrm>
        </p:spPr>
      </p:pic>
      <p:sp>
        <p:nvSpPr>
          <p:cNvPr id="5" name="TextBox 4"/>
          <p:cNvSpPr txBox="1"/>
          <p:nvPr/>
        </p:nvSpPr>
        <p:spPr>
          <a:xfrm>
            <a:off x="4038600" y="1524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UP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05000" y="5638800"/>
            <a:ext cx="12877800" cy="1219200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663300"/>
                </a:solidFill>
              </a:rPr>
              <a:t>ground</a:t>
            </a:r>
            <a:endParaRPr lang="en-US" sz="40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2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" y="0"/>
            <a:ext cx="790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5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“Not too cold”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500" dirty="0" smtClean="0">
                <a:latin typeface="+mn-lt"/>
              </a:rPr>
              <a:t>Even though the low-level updraft is mostly due to air being drawn upward beneath the midlevel </a:t>
            </a:r>
            <a:r>
              <a:rPr lang="en-US" sz="3500" dirty="0" err="1" smtClean="0">
                <a:latin typeface="+mn-lt"/>
              </a:rPr>
              <a:t>mesocyclone</a:t>
            </a:r>
            <a:r>
              <a:rPr lang="en-US" sz="3500" dirty="0" smtClean="0">
                <a:latin typeface="+mn-lt"/>
              </a:rPr>
              <a:t>, the resistance to  ascent is still important</a:t>
            </a:r>
          </a:p>
          <a:p>
            <a:r>
              <a:rPr lang="en-US" sz="3500" dirty="0" smtClean="0">
                <a:latin typeface="+mn-lt"/>
              </a:rPr>
              <a:t>Air feeding near-surface </a:t>
            </a:r>
            <a:r>
              <a:rPr lang="en-US" sz="3500" dirty="0" err="1" smtClean="0">
                <a:latin typeface="+mn-lt"/>
              </a:rPr>
              <a:t>mesocylone</a:t>
            </a:r>
            <a:r>
              <a:rPr lang="en-US" sz="3500" dirty="0" smtClean="0">
                <a:latin typeface="+mn-lt"/>
              </a:rPr>
              <a:t> originates within RFD</a:t>
            </a: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+mn-lt"/>
              </a:rPr>
              <a:t>If it’s cold and stable (little CAPE and large CIN), will be difficult to amplify vorticity</a:t>
            </a:r>
          </a:p>
          <a:p>
            <a:pPr lvl="1"/>
            <a:r>
              <a:rPr lang="en-US" sz="2600" dirty="0" smtClean="0">
                <a:solidFill>
                  <a:srgbClr val="FF0000"/>
                </a:solidFill>
                <a:latin typeface="+mn-lt"/>
              </a:rPr>
              <a:t>If it’s warm and unstable (large CAPE and little CIN), vorticity will amplify quickly through stretching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8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organti"/>
          <p:cNvPicPr>
            <a:picLocks noChangeAspect="1" noChangeArrowheads="1"/>
          </p:cNvPicPr>
          <p:nvPr/>
        </p:nvPicPr>
        <p:blipFill>
          <a:blip r:embed="rId3"/>
          <a:srcRect l="24965" t="63422" r="48339" b="6471"/>
          <a:stretch>
            <a:fillRect/>
          </a:stretch>
        </p:blipFill>
        <p:spPr bwMode="auto">
          <a:xfrm>
            <a:off x="0" y="0"/>
            <a:ext cx="9144000" cy="687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6"/>
          <p:cNvGrpSpPr/>
          <p:nvPr/>
        </p:nvGrpSpPr>
        <p:grpSpPr>
          <a:xfrm>
            <a:off x="4244442" y="34953"/>
            <a:ext cx="4852949" cy="3903045"/>
            <a:chOff x="4244442" y="34953"/>
            <a:chExt cx="4852949" cy="3903045"/>
          </a:xfrm>
        </p:grpSpPr>
        <p:grpSp>
          <p:nvGrpSpPr>
            <p:cNvPr id="4" name="Group 43"/>
            <p:cNvGrpSpPr/>
            <p:nvPr/>
          </p:nvGrpSpPr>
          <p:grpSpPr>
            <a:xfrm>
              <a:off x="4244442" y="34953"/>
              <a:ext cx="4852949" cy="3903045"/>
              <a:chOff x="1153561" y="920419"/>
              <a:chExt cx="5895972" cy="474190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153561" y="920419"/>
                <a:ext cx="5895972" cy="474190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" name="Group 22"/>
              <p:cNvGrpSpPr/>
              <p:nvPr/>
            </p:nvGrpSpPr>
            <p:grpSpPr>
              <a:xfrm>
                <a:off x="1235677" y="948729"/>
                <a:ext cx="5799701" cy="4625094"/>
                <a:chOff x="1235677" y="948729"/>
                <a:chExt cx="5799701" cy="4625094"/>
              </a:xfrm>
            </p:grpSpPr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4"/>
                <a:srcRect l="32143" t="22787"/>
                <a:stretch>
                  <a:fillRect/>
                </a:stretch>
              </p:blipFill>
              <p:spPr bwMode="auto">
                <a:xfrm>
                  <a:off x="1235677" y="2070778"/>
                  <a:ext cx="5001433" cy="16058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5"/>
                <a:srcRect t="22363"/>
                <a:stretch>
                  <a:fillRect/>
                </a:stretch>
              </p:blipFill>
              <p:spPr bwMode="auto">
                <a:xfrm>
                  <a:off x="1402255" y="4006767"/>
                  <a:ext cx="4716106" cy="15670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482832" y="1541836"/>
                  <a:ext cx="4321727" cy="3365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defTabSz="457200">
                    <a:spcBef>
                      <a:spcPct val="50000"/>
                    </a:spcBef>
                  </a:pPr>
                  <a:r>
                    <a:rPr lang="en-US" sz="1200" b="1" i="1" dirty="0">
                      <a:solidFill>
                        <a:srgbClr val="800000"/>
                      </a:solidFill>
                      <a:latin typeface="Arial"/>
                      <a:ea typeface="Arial Bold" charset="0"/>
                      <a:cs typeface="Arial"/>
                    </a:rPr>
                    <a:t>tornadic</a:t>
                  </a:r>
                </a:p>
              </p:txBody>
            </p:sp>
            <p:sp>
              <p:nvSpPr>
                <p:cNvPr id="50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540633" y="3490887"/>
                  <a:ext cx="4321728" cy="3365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defTabSz="457200">
                    <a:spcBef>
                      <a:spcPct val="50000"/>
                    </a:spcBef>
                  </a:pPr>
                  <a:r>
                    <a:rPr lang="en-US" sz="1200" b="1" i="1" dirty="0">
                      <a:solidFill>
                        <a:srgbClr val="800000"/>
                      </a:solidFill>
                      <a:latin typeface="Arial"/>
                      <a:ea typeface="Arial Bold" charset="0"/>
                      <a:cs typeface="Arial"/>
                    </a:rPr>
                    <a:t>nontornadic</a:t>
                  </a:r>
                </a:p>
              </p:txBody>
            </p:sp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6174394" y="1830202"/>
                  <a:ext cx="669247" cy="35643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2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464966" y="1852552"/>
                  <a:ext cx="4323221" cy="2617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defTabSz="457200">
                    <a:spcBef>
                      <a:spcPct val="50000"/>
                    </a:spcBef>
                  </a:pPr>
                  <a:r>
                    <a:rPr lang="en-US" sz="800" b="1" dirty="0">
                      <a:solidFill>
                        <a:srgbClr val="000000"/>
                      </a:solidFill>
                      <a:latin typeface="Arial"/>
                      <a:ea typeface="Arial Bold" charset="0"/>
                      <a:cs typeface="Arial"/>
                    </a:rPr>
                    <a:t>2 June 1995 (Dimmitt, TX)</a:t>
                  </a:r>
                </a:p>
              </p:txBody>
            </p:sp>
            <p:sp>
              <p:nvSpPr>
                <p:cNvPr id="5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834757" y="1837410"/>
                  <a:ext cx="1898086" cy="2617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defTabSz="457200">
                    <a:spcBef>
                      <a:spcPct val="50000"/>
                    </a:spcBef>
                  </a:pPr>
                  <a:r>
                    <a:rPr lang="en-US" sz="800" b="1" dirty="0">
                      <a:solidFill>
                        <a:srgbClr val="000000"/>
                      </a:solidFill>
                      <a:latin typeface="Arial"/>
                      <a:ea typeface="Arial Bold" charset="0"/>
                      <a:cs typeface="Arial"/>
                    </a:rPr>
                    <a:t>   16 May 1995 (Burdett, KS)</a:t>
                  </a:r>
                </a:p>
              </p:txBody>
            </p:sp>
            <p:sp>
              <p:nvSpPr>
                <p:cNvPr id="5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603929" y="3788898"/>
                  <a:ext cx="4527657" cy="486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defTabSz="457200">
                    <a:spcBef>
                      <a:spcPct val="50000"/>
                    </a:spcBef>
                  </a:pPr>
                  <a:r>
                    <a:rPr lang="en-US" sz="800" b="1" dirty="0">
                      <a:solidFill>
                        <a:srgbClr val="000000"/>
                      </a:solidFill>
                      <a:latin typeface="Arial"/>
                      <a:ea typeface="Arial Bold" charset="0"/>
                      <a:cs typeface="Arial"/>
                    </a:rPr>
                    <a:t>29 April 1995 (Sherman, TX)       	    12 May 1995 (Hays, KS)</a:t>
                  </a:r>
                </a:p>
                <a:p>
                  <a:pPr defTabSz="457200">
                    <a:spcBef>
                      <a:spcPct val="50000"/>
                    </a:spcBef>
                  </a:pPr>
                  <a:endParaRPr lang="en-US" sz="800" b="1" dirty="0">
                    <a:solidFill>
                      <a:srgbClr val="000000"/>
                    </a:solidFill>
                    <a:latin typeface="Arial"/>
                    <a:ea typeface="Arial Bold" charset="0"/>
                    <a:cs typeface="Arial"/>
                  </a:endParaRPr>
                </a:p>
              </p:txBody>
            </p:sp>
            <p:sp>
              <p:nvSpPr>
                <p:cNvPr id="55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273701" y="948729"/>
                  <a:ext cx="5761677" cy="841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defTabSz="457200">
                    <a:spcBef>
                      <a:spcPct val="50000"/>
                    </a:spcBef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Low-level buoyancy fields of supercells intercepted in VORTEX1</a:t>
                  </a:r>
                </a:p>
                <a:p>
                  <a:pPr algn="ctr" defTabSz="457200">
                    <a:spcBef>
                      <a:spcPct val="50000"/>
                    </a:spcBef>
                  </a:pPr>
                  <a:r>
                    <a:rPr lang="en-US" sz="10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adapted from Markowski et al. (2002)</a:t>
                  </a:r>
                </a:p>
              </p:txBody>
            </p:sp>
          </p:grpSp>
        </p:grpSp>
        <p:pic>
          <p:nvPicPr>
            <p:cNvPr id="56" name="Picture 4" descr="mobilemesonet.jpg"/>
            <p:cNvPicPr>
              <a:picLocks noChangeAspect="1"/>
            </p:cNvPicPr>
            <p:nvPr/>
          </p:nvPicPr>
          <p:blipFill>
            <a:blip r:embed="rId7"/>
            <a:srcRect t="15401" r="19014"/>
            <a:stretch>
              <a:fillRect/>
            </a:stretch>
          </p:blipFill>
          <p:spPr bwMode="auto">
            <a:xfrm>
              <a:off x="8223532" y="337876"/>
              <a:ext cx="736947" cy="507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rcRect t="7754"/>
          <a:stretch>
            <a:fillRect/>
          </a:stretch>
        </p:blipFill>
        <p:spPr>
          <a:xfrm>
            <a:off x="0" y="0"/>
            <a:ext cx="3548270" cy="24233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Freeform 16"/>
          <p:cNvSpPr/>
          <p:nvPr/>
        </p:nvSpPr>
        <p:spPr>
          <a:xfrm>
            <a:off x="3643638" y="5349949"/>
            <a:ext cx="5395647" cy="1283448"/>
          </a:xfrm>
          <a:custGeom>
            <a:avLst/>
            <a:gdLst>
              <a:gd name="connsiteX0" fmla="*/ 5395647 w 5395647"/>
              <a:gd name="connsiteY0" fmla="*/ 0 h 1170865"/>
              <a:gd name="connsiteX1" fmla="*/ 4530902 w 5395647"/>
              <a:gd name="connsiteY1" fmla="*/ 108080 h 1170865"/>
              <a:gd name="connsiteX2" fmla="*/ 3314855 w 5395647"/>
              <a:gd name="connsiteY2" fmla="*/ 283710 h 1170865"/>
              <a:gd name="connsiteX3" fmla="*/ 1896133 w 5395647"/>
              <a:gd name="connsiteY3" fmla="*/ 459339 h 1170865"/>
              <a:gd name="connsiteX4" fmla="*/ 288248 w 5395647"/>
              <a:gd name="connsiteY4" fmla="*/ 770069 h 1170865"/>
              <a:gd name="connsiteX5" fmla="*/ 166643 w 5395647"/>
              <a:gd name="connsiteY5" fmla="*/ 1053778 h 1170865"/>
              <a:gd name="connsiteX6" fmla="*/ 801690 w 5395647"/>
              <a:gd name="connsiteY6" fmla="*/ 1161858 h 1170865"/>
              <a:gd name="connsiteX7" fmla="*/ 1788040 w 5395647"/>
              <a:gd name="connsiteY7" fmla="*/ 1107818 h 1170865"/>
              <a:gd name="connsiteX8" fmla="*/ 1950180 w 5395647"/>
              <a:gd name="connsiteY8" fmla="*/ 864639 h 1170865"/>
              <a:gd name="connsiteX9" fmla="*/ 1544830 w 5395647"/>
              <a:gd name="connsiteY9" fmla="*/ 756559 h 117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95647" h="1170865">
                <a:moveTo>
                  <a:pt x="5395647" y="0"/>
                </a:moveTo>
                <a:lnTo>
                  <a:pt x="4530902" y="108080"/>
                </a:lnTo>
                <a:lnTo>
                  <a:pt x="3314855" y="283710"/>
                </a:lnTo>
                <a:cubicBezTo>
                  <a:pt x="2875727" y="342253"/>
                  <a:pt x="2400567" y="378279"/>
                  <a:pt x="1896133" y="459339"/>
                </a:cubicBezTo>
                <a:cubicBezTo>
                  <a:pt x="1391699" y="540399"/>
                  <a:pt x="576496" y="670996"/>
                  <a:pt x="288248" y="770069"/>
                </a:cubicBezTo>
                <a:cubicBezTo>
                  <a:pt x="0" y="869142"/>
                  <a:pt x="81069" y="988480"/>
                  <a:pt x="166643" y="1053778"/>
                </a:cubicBezTo>
                <a:cubicBezTo>
                  <a:pt x="252217" y="1119076"/>
                  <a:pt x="531457" y="1152851"/>
                  <a:pt x="801690" y="1161858"/>
                </a:cubicBezTo>
                <a:cubicBezTo>
                  <a:pt x="1071923" y="1170865"/>
                  <a:pt x="1596625" y="1157354"/>
                  <a:pt x="1788040" y="1107818"/>
                </a:cubicBezTo>
                <a:cubicBezTo>
                  <a:pt x="1979455" y="1058282"/>
                  <a:pt x="1990715" y="923182"/>
                  <a:pt x="1950180" y="864639"/>
                </a:cubicBezTo>
                <a:cubicBezTo>
                  <a:pt x="1909645" y="806096"/>
                  <a:pt x="1544830" y="756559"/>
                  <a:pt x="1544830" y="756559"/>
                </a:cubicBezTo>
              </a:path>
            </a:pathLst>
          </a:custGeom>
          <a:ln w="857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0553" y="1577101"/>
            <a:ext cx="1243859" cy="759453"/>
          </a:xfrm>
          <a:prstGeom prst="rect">
            <a:avLst/>
          </a:prstGeom>
          <a:noFill/>
          <a:ln w="28575" cap="flat" cmpd="sng" algn="ctr">
            <a:solidFill>
              <a:srgbClr val="22FF2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 descr="Untitled-19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3331732" y="4824505"/>
            <a:ext cx="2734691" cy="6872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22637" y="4509116"/>
            <a:ext cx="2599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i="1" dirty="0">
                <a:solidFill>
                  <a:srgbClr val="7FD8FF"/>
                </a:solidFill>
                <a:latin typeface="Arial"/>
                <a:cs typeface="Arial"/>
              </a:rPr>
              <a:t>not too cold and strong suction from above</a:t>
            </a:r>
          </a:p>
        </p:txBody>
      </p:sp>
      <p:pic>
        <p:nvPicPr>
          <p:cNvPr id="38" name="Picture 37" descr="Untitled-1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31223">
            <a:off x="8048874" y="4991300"/>
            <a:ext cx="1013984" cy="628556"/>
          </a:xfrm>
          <a:prstGeom prst="rect">
            <a:avLst/>
          </a:prstGeom>
        </p:spPr>
      </p:pic>
      <p:pic>
        <p:nvPicPr>
          <p:cNvPr id="39" name="Picture 38" descr="Untitled-1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702109">
            <a:off x="6128103" y="5317523"/>
            <a:ext cx="1013984" cy="628556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396889" y="2744328"/>
            <a:ext cx="3787439" cy="954107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Paradox: Though baroclinic vorticity generation is crucial, excessively cold downdrafts and outflow appear to be detrimental to tornadogenesis!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488668"/>
            <a:ext cx="375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Dr. Paul </a:t>
            </a:r>
            <a:r>
              <a:rPr lang="en-US" dirty="0" err="1" smtClean="0">
                <a:solidFill>
                  <a:schemeClr val="bg1"/>
                </a:solidFill>
              </a:rPr>
              <a:t>Markowski</a:t>
            </a:r>
            <a:r>
              <a:rPr lang="en-US" dirty="0" smtClean="0">
                <a:solidFill>
                  <a:schemeClr val="bg1"/>
                </a:solidFill>
              </a:rPr>
              <a:t> PSU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2031" y="546439"/>
            <a:ext cx="4450969" cy="16042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12031" y="2150695"/>
            <a:ext cx="4450969" cy="165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6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organti"/>
          <p:cNvPicPr>
            <a:picLocks noChangeAspect="1" noChangeArrowheads="1"/>
          </p:cNvPicPr>
          <p:nvPr/>
        </p:nvPicPr>
        <p:blipFill>
          <a:blip r:embed="rId3"/>
          <a:srcRect l="24965" t="63422" r="48339" b="6471"/>
          <a:stretch>
            <a:fillRect/>
          </a:stretch>
        </p:blipFill>
        <p:spPr bwMode="auto">
          <a:xfrm>
            <a:off x="0" y="0"/>
            <a:ext cx="9144000" cy="687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rcRect t="7754"/>
          <a:stretch>
            <a:fillRect/>
          </a:stretch>
        </p:blipFill>
        <p:spPr>
          <a:xfrm>
            <a:off x="0" y="0"/>
            <a:ext cx="3548270" cy="24233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Freeform 16"/>
          <p:cNvSpPr/>
          <p:nvPr/>
        </p:nvSpPr>
        <p:spPr>
          <a:xfrm>
            <a:off x="3643638" y="5349949"/>
            <a:ext cx="5395647" cy="1283448"/>
          </a:xfrm>
          <a:custGeom>
            <a:avLst/>
            <a:gdLst>
              <a:gd name="connsiteX0" fmla="*/ 5395647 w 5395647"/>
              <a:gd name="connsiteY0" fmla="*/ 0 h 1170865"/>
              <a:gd name="connsiteX1" fmla="*/ 4530902 w 5395647"/>
              <a:gd name="connsiteY1" fmla="*/ 108080 h 1170865"/>
              <a:gd name="connsiteX2" fmla="*/ 3314855 w 5395647"/>
              <a:gd name="connsiteY2" fmla="*/ 283710 h 1170865"/>
              <a:gd name="connsiteX3" fmla="*/ 1896133 w 5395647"/>
              <a:gd name="connsiteY3" fmla="*/ 459339 h 1170865"/>
              <a:gd name="connsiteX4" fmla="*/ 288248 w 5395647"/>
              <a:gd name="connsiteY4" fmla="*/ 770069 h 1170865"/>
              <a:gd name="connsiteX5" fmla="*/ 166643 w 5395647"/>
              <a:gd name="connsiteY5" fmla="*/ 1053778 h 1170865"/>
              <a:gd name="connsiteX6" fmla="*/ 801690 w 5395647"/>
              <a:gd name="connsiteY6" fmla="*/ 1161858 h 1170865"/>
              <a:gd name="connsiteX7" fmla="*/ 1788040 w 5395647"/>
              <a:gd name="connsiteY7" fmla="*/ 1107818 h 1170865"/>
              <a:gd name="connsiteX8" fmla="*/ 1950180 w 5395647"/>
              <a:gd name="connsiteY8" fmla="*/ 864639 h 1170865"/>
              <a:gd name="connsiteX9" fmla="*/ 1544830 w 5395647"/>
              <a:gd name="connsiteY9" fmla="*/ 756559 h 117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95647" h="1170865">
                <a:moveTo>
                  <a:pt x="5395647" y="0"/>
                </a:moveTo>
                <a:lnTo>
                  <a:pt x="4530902" y="108080"/>
                </a:lnTo>
                <a:lnTo>
                  <a:pt x="3314855" y="283710"/>
                </a:lnTo>
                <a:cubicBezTo>
                  <a:pt x="2875727" y="342253"/>
                  <a:pt x="2400567" y="378279"/>
                  <a:pt x="1896133" y="459339"/>
                </a:cubicBezTo>
                <a:cubicBezTo>
                  <a:pt x="1391699" y="540399"/>
                  <a:pt x="576496" y="670996"/>
                  <a:pt x="288248" y="770069"/>
                </a:cubicBezTo>
                <a:cubicBezTo>
                  <a:pt x="0" y="869142"/>
                  <a:pt x="81069" y="988480"/>
                  <a:pt x="166643" y="1053778"/>
                </a:cubicBezTo>
                <a:cubicBezTo>
                  <a:pt x="252217" y="1119076"/>
                  <a:pt x="531457" y="1152851"/>
                  <a:pt x="801690" y="1161858"/>
                </a:cubicBezTo>
                <a:cubicBezTo>
                  <a:pt x="1071923" y="1170865"/>
                  <a:pt x="1596625" y="1157354"/>
                  <a:pt x="1788040" y="1107818"/>
                </a:cubicBezTo>
                <a:cubicBezTo>
                  <a:pt x="1979455" y="1058282"/>
                  <a:pt x="1990715" y="923182"/>
                  <a:pt x="1950180" y="864639"/>
                </a:cubicBezTo>
                <a:cubicBezTo>
                  <a:pt x="1909645" y="806096"/>
                  <a:pt x="1544830" y="756559"/>
                  <a:pt x="1544830" y="756559"/>
                </a:cubicBezTo>
              </a:path>
            </a:pathLst>
          </a:custGeom>
          <a:ln w="857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0553" y="1577101"/>
            <a:ext cx="1243859" cy="759453"/>
          </a:xfrm>
          <a:prstGeom prst="rect">
            <a:avLst/>
          </a:prstGeom>
          <a:noFill/>
          <a:ln w="28575" cap="flat" cmpd="sng" algn="ctr">
            <a:solidFill>
              <a:srgbClr val="22FF2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 descr="Untitled-1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31732" y="4824505"/>
            <a:ext cx="2734691" cy="6872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22637" y="4509116"/>
            <a:ext cx="2599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i="1" dirty="0">
                <a:solidFill>
                  <a:srgbClr val="7FD8FF"/>
                </a:solidFill>
                <a:latin typeface="Arial"/>
                <a:cs typeface="Arial"/>
              </a:rPr>
              <a:t>not too cold and strong suction from above</a:t>
            </a:r>
          </a:p>
        </p:txBody>
      </p:sp>
      <p:pic>
        <p:nvPicPr>
          <p:cNvPr id="38" name="Picture 37" descr="Untitled-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31223">
            <a:off x="8048874" y="4991300"/>
            <a:ext cx="1013984" cy="628556"/>
          </a:xfrm>
          <a:prstGeom prst="rect">
            <a:avLst/>
          </a:prstGeom>
        </p:spPr>
      </p:pic>
      <p:pic>
        <p:nvPicPr>
          <p:cNvPr id="39" name="Picture 38" descr="Untitled-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02109">
            <a:off x="6128103" y="5317523"/>
            <a:ext cx="1013984" cy="6285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73715" y="344577"/>
            <a:ext cx="5200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lang="en-US" sz="2000" b="1" dirty="0">
                <a:solidFill>
                  <a:srgbClr val="A1BEE5"/>
                </a:solidFill>
                <a:latin typeface="Arial"/>
                <a:cs typeface="Arial"/>
              </a:rPr>
              <a:t>downdraft</a:t>
            </a: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—and </a:t>
            </a:r>
            <a:r>
              <a:rPr lang="en-US" sz="2000" b="1" dirty="0">
                <a:solidFill>
                  <a:srgbClr val="A1BEE5"/>
                </a:solidFill>
                <a:latin typeface="Arial"/>
                <a:cs typeface="Arial"/>
              </a:rPr>
              <a:t>baroclinic vorticity generation experienced by air parcels during their descent</a:t>
            </a: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—appear to be essential for the development of near-surface rotation.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1429" y="2420119"/>
            <a:ext cx="8938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Though the development of near-surface rotation is a prerequisite for tornadogenesis, 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it is insufficient for tornadogenesis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—</a:t>
            </a:r>
            <a:r>
              <a:rPr lang="en-US" b="1" dirty="0">
                <a:solidFill>
                  <a:srgbClr val="A4D7FF"/>
                </a:solidFill>
                <a:latin typeface="Arial"/>
                <a:cs typeface="Arial"/>
              </a:rPr>
              <a:t>the near-surface mesocyclone-strength rotation must be amplified to tornado strength (by roughly a factor of 100) via stretching.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34020" y="34020"/>
            <a:ext cx="4067999" cy="4010720"/>
            <a:chOff x="14271" y="2454254"/>
            <a:chExt cx="3573666" cy="3451332"/>
          </a:xfrm>
        </p:grpSpPr>
        <p:sp>
          <p:nvSpPr>
            <p:cNvPr id="30" name="Rectangle 29"/>
            <p:cNvSpPr/>
            <p:nvPr/>
          </p:nvSpPr>
          <p:spPr>
            <a:xfrm>
              <a:off x="14271" y="2454254"/>
              <a:ext cx="3573666" cy="345133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1" name="Picture 30" descr="fwdtrajects.ep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71" y="2880554"/>
              <a:ext cx="3511391" cy="2829769"/>
            </a:xfrm>
            <a:prstGeom prst="rect">
              <a:avLst/>
            </a:prstGeom>
          </p:spPr>
        </p:pic>
        <p:sp>
          <p:nvSpPr>
            <p:cNvPr id="32" name="Text Box 6"/>
            <p:cNvSpPr txBox="1">
              <a:spLocks noChangeArrowheads="1"/>
            </p:cNvSpPr>
            <p:nvPr/>
          </p:nvSpPr>
          <p:spPr bwMode="auto">
            <a:xfrm>
              <a:off x="507397" y="2468623"/>
              <a:ext cx="2765594" cy="516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en-US" sz="1100" b="1" dirty="0">
                  <a:solidFill>
                    <a:srgbClr val="000000"/>
                  </a:solidFill>
                  <a:latin typeface="Arial"/>
                  <a:cs typeface="Arial"/>
                </a:rPr>
                <a:t>Forward trajectories through low-level mesocyclone in </a:t>
              </a:r>
              <a:r>
                <a:rPr lang="en-US" sz="1100" b="1" dirty="0">
                  <a:solidFill>
                    <a:srgbClr val="C0504D"/>
                  </a:solidFill>
                  <a:latin typeface="Arial"/>
                  <a:cs typeface="Arial"/>
                </a:rPr>
                <a:t>tornadic </a:t>
              </a:r>
              <a:r>
                <a:rPr lang="en-US" sz="1100" b="1" dirty="0">
                  <a:solidFill>
                    <a:srgbClr val="000000"/>
                  </a:solidFill>
                  <a:latin typeface="Arial"/>
                  <a:cs typeface="Arial"/>
                </a:rPr>
                <a:t>supercell intercepted by VORTEX2 (5 June 2009)</a:t>
              </a:r>
            </a:p>
          </p:txBody>
        </p:sp>
      </p:grpSp>
      <p:grpSp>
        <p:nvGrpSpPr>
          <p:cNvPr id="4" name="Group 26"/>
          <p:cNvGrpSpPr/>
          <p:nvPr/>
        </p:nvGrpSpPr>
        <p:grpSpPr>
          <a:xfrm>
            <a:off x="5159534" y="45360"/>
            <a:ext cx="4231801" cy="3923717"/>
            <a:chOff x="4771587" y="1884389"/>
            <a:chExt cx="3821693" cy="3626669"/>
          </a:xfrm>
        </p:grpSpPr>
        <p:sp>
          <p:nvSpPr>
            <p:cNvPr id="34" name="Rectangle 33"/>
            <p:cNvSpPr/>
            <p:nvPr/>
          </p:nvSpPr>
          <p:spPr>
            <a:xfrm>
              <a:off x="4838908" y="1887120"/>
              <a:ext cx="3437166" cy="362393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5" name="Picture 34" descr="figure07.eps"/>
            <p:cNvPicPr>
              <a:picLocks noChangeAspect="1"/>
            </p:cNvPicPr>
            <p:nvPr/>
          </p:nvPicPr>
          <p:blipFill>
            <a:blip r:embed="rId8"/>
            <a:srcRect l="42304" t="33862" r="1259" b="30864"/>
            <a:stretch>
              <a:fillRect/>
            </a:stretch>
          </p:blipFill>
          <p:spPr>
            <a:xfrm>
              <a:off x="4771587" y="2240817"/>
              <a:ext cx="3504487" cy="3242070"/>
            </a:xfrm>
            <a:prstGeom prst="rect">
              <a:avLst/>
            </a:prstGeom>
          </p:spPr>
        </p:pic>
        <p:sp>
          <p:nvSpPr>
            <p:cNvPr id="37" name="Text Box 6"/>
            <p:cNvSpPr txBox="1">
              <a:spLocks noChangeArrowheads="1"/>
            </p:cNvSpPr>
            <p:nvPr/>
          </p:nvSpPr>
          <p:spPr bwMode="auto">
            <a:xfrm>
              <a:off x="5128356" y="1884389"/>
              <a:ext cx="2881521" cy="554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en-US" sz="1100" b="1" dirty="0">
                  <a:solidFill>
                    <a:srgbClr val="000000"/>
                  </a:solidFill>
                  <a:latin typeface="Arial"/>
                  <a:cs typeface="Arial"/>
                </a:rPr>
                <a:t>Forward trajectories through low-level mesocyclone in </a:t>
              </a:r>
              <a:r>
                <a:rPr lang="en-US" sz="1100" b="1" dirty="0">
                  <a:solidFill>
                    <a:srgbClr val="C0504D"/>
                  </a:solidFill>
                  <a:latin typeface="Arial"/>
                  <a:cs typeface="Arial"/>
                </a:rPr>
                <a:t>nontornadic</a:t>
              </a:r>
              <a:r>
                <a:rPr lang="en-US" sz="1100" b="1" dirty="0">
                  <a:solidFill>
                    <a:srgbClr val="000000"/>
                  </a:solidFill>
                  <a:latin typeface="Arial"/>
                  <a:cs typeface="Arial"/>
                </a:rPr>
                <a:t> supercell intercepted by ROTATE (12 June 2004)</a:t>
              </a:r>
            </a:p>
          </p:txBody>
        </p:sp>
        <p:sp>
          <p:nvSpPr>
            <p:cNvPr id="40" name="Text Box 6"/>
            <p:cNvSpPr txBox="1">
              <a:spLocks noChangeArrowheads="1"/>
            </p:cNvSpPr>
            <p:nvPr/>
          </p:nvSpPr>
          <p:spPr bwMode="auto">
            <a:xfrm>
              <a:off x="6613529" y="5223052"/>
              <a:ext cx="1979751" cy="213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en-US" sz="900" i="1" dirty="0">
                  <a:solidFill>
                    <a:srgbClr val="000000"/>
                  </a:solidFill>
                  <a:latin typeface="Arial"/>
                  <a:cs typeface="Arial"/>
                </a:rPr>
                <a:t>Markowski et al. (2011)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0" y="6488668"/>
            <a:ext cx="375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Dr. Paul </a:t>
            </a:r>
            <a:r>
              <a:rPr lang="en-US" dirty="0" err="1" smtClean="0">
                <a:solidFill>
                  <a:schemeClr val="bg1"/>
                </a:solidFill>
              </a:rPr>
              <a:t>Markowski</a:t>
            </a:r>
            <a:r>
              <a:rPr lang="en-US" dirty="0" smtClean="0">
                <a:solidFill>
                  <a:schemeClr val="bg1"/>
                </a:solidFill>
              </a:rPr>
              <a:t> PSU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020" y="34020"/>
            <a:ext cx="4067999" cy="40107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234079" y="50718"/>
            <a:ext cx="3827794" cy="3918359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organti"/>
          <p:cNvPicPr>
            <a:picLocks noChangeAspect="1" noChangeArrowheads="1"/>
          </p:cNvPicPr>
          <p:nvPr/>
        </p:nvPicPr>
        <p:blipFill>
          <a:blip r:embed="rId3"/>
          <a:srcRect l="24965" t="63422" r="48339" b="6471"/>
          <a:stretch>
            <a:fillRect/>
          </a:stretch>
        </p:blipFill>
        <p:spPr bwMode="auto">
          <a:xfrm>
            <a:off x="0" y="0"/>
            <a:ext cx="9144000" cy="687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reeform 16"/>
          <p:cNvSpPr/>
          <p:nvPr/>
        </p:nvSpPr>
        <p:spPr>
          <a:xfrm>
            <a:off x="3643638" y="5349949"/>
            <a:ext cx="5395647" cy="1283448"/>
          </a:xfrm>
          <a:custGeom>
            <a:avLst/>
            <a:gdLst>
              <a:gd name="connsiteX0" fmla="*/ 5395647 w 5395647"/>
              <a:gd name="connsiteY0" fmla="*/ 0 h 1170865"/>
              <a:gd name="connsiteX1" fmla="*/ 4530902 w 5395647"/>
              <a:gd name="connsiteY1" fmla="*/ 108080 h 1170865"/>
              <a:gd name="connsiteX2" fmla="*/ 3314855 w 5395647"/>
              <a:gd name="connsiteY2" fmla="*/ 283710 h 1170865"/>
              <a:gd name="connsiteX3" fmla="*/ 1896133 w 5395647"/>
              <a:gd name="connsiteY3" fmla="*/ 459339 h 1170865"/>
              <a:gd name="connsiteX4" fmla="*/ 288248 w 5395647"/>
              <a:gd name="connsiteY4" fmla="*/ 770069 h 1170865"/>
              <a:gd name="connsiteX5" fmla="*/ 166643 w 5395647"/>
              <a:gd name="connsiteY5" fmla="*/ 1053778 h 1170865"/>
              <a:gd name="connsiteX6" fmla="*/ 801690 w 5395647"/>
              <a:gd name="connsiteY6" fmla="*/ 1161858 h 1170865"/>
              <a:gd name="connsiteX7" fmla="*/ 1788040 w 5395647"/>
              <a:gd name="connsiteY7" fmla="*/ 1107818 h 1170865"/>
              <a:gd name="connsiteX8" fmla="*/ 1950180 w 5395647"/>
              <a:gd name="connsiteY8" fmla="*/ 864639 h 1170865"/>
              <a:gd name="connsiteX9" fmla="*/ 1544830 w 5395647"/>
              <a:gd name="connsiteY9" fmla="*/ 756559 h 117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95647" h="1170865">
                <a:moveTo>
                  <a:pt x="5395647" y="0"/>
                </a:moveTo>
                <a:lnTo>
                  <a:pt x="4530902" y="108080"/>
                </a:lnTo>
                <a:lnTo>
                  <a:pt x="3314855" y="283710"/>
                </a:lnTo>
                <a:cubicBezTo>
                  <a:pt x="2875727" y="342253"/>
                  <a:pt x="2400567" y="378279"/>
                  <a:pt x="1896133" y="459339"/>
                </a:cubicBezTo>
                <a:cubicBezTo>
                  <a:pt x="1391699" y="540399"/>
                  <a:pt x="576496" y="670996"/>
                  <a:pt x="288248" y="770069"/>
                </a:cubicBezTo>
                <a:cubicBezTo>
                  <a:pt x="0" y="869142"/>
                  <a:pt x="81069" y="988480"/>
                  <a:pt x="166643" y="1053778"/>
                </a:cubicBezTo>
                <a:cubicBezTo>
                  <a:pt x="252217" y="1119076"/>
                  <a:pt x="531457" y="1152851"/>
                  <a:pt x="801690" y="1161858"/>
                </a:cubicBezTo>
                <a:cubicBezTo>
                  <a:pt x="1071923" y="1170865"/>
                  <a:pt x="1596625" y="1157354"/>
                  <a:pt x="1788040" y="1107818"/>
                </a:cubicBezTo>
                <a:cubicBezTo>
                  <a:pt x="1979455" y="1058282"/>
                  <a:pt x="1990715" y="923182"/>
                  <a:pt x="1950180" y="864639"/>
                </a:cubicBezTo>
                <a:cubicBezTo>
                  <a:pt x="1909645" y="806096"/>
                  <a:pt x="1544830" y="756559"/>
                  <a:pt x="1544830" y="756559"/>
                </a:cubicBezTo>
              </a:path>
            </a:pathLst>
          </a:custGeom>
          <a:ln w="857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Untitled-1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48397" y="5468346"/>
            <a:ext cx="807060" cy="1246179"/>
          </a:xfrm>
          <a:prstGeom prst="rect">
            <a:avLst/>
          </a:prstGeom>
        </p:spPr>
      </p:pic>
      <p:pic>
        <p:nvPicPr>
          <p:cNvPr id="12" name="Picture 11" descr="Untitled-1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97706" y="4813165"/>
            <a:ext cx="2734691" cy="6872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22637" y="4509116"/>
            <a:ext cx="2599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FD8FF"/>
                </a:solidFill>
                <a:latin typeface="Arial"/>
                <a:cs typeface="Arial"/>
              </a:rPr>
              <a:t>not too cold and strong suction from above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19144" y="6075589"/>
            <a:ext cx="304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8064A2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too cold and/or </a:t>
            </a:r>
          </a:p>
          <a:p>
            <a:r>
              <a:rPr lang="en-US" b="1" i="1" dirty="0">
                <a:solidFill>
                  <a:srgbClr val="8064A2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weak suction from above</a:t>
            </a:r>
          </a:p>
        </p:txBody>
      </p:sp>
      <p:pic>
        <p:nvPicPr>
          <p:cNvPr id="38" name="Picture 37" descr="Untitled-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31223">
            <a:off x="8048874" y="4991300"/>
            <a:ext cx="1013984" cy="628556"/>
          </a:xfrm>
          <a:prstGeom prst="rect">
            <a:avLst/>
          </a:prstGeom>
        </p:spPr>
      </p:pic>
      <p:pic>
        <p:nvPicPr>
          <p:cNvPr id="39" name="Picture 38" descr="Untitled-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02109">
            <a:off x="6128103" y="5317523"/>
            <a:ext cx="1013984" cy="628556"/>
          </a:xfrm>
          <a:prstGeom prst="rect">
            <a:avLst/>
          </a:prstGeom>
        </p:spPr>
      </p:pic>
      <p:grpSp>
        <p:nvGrpSpPr>
          <p:cNvPr id="2" name="Group 86"/>
          <p:cNvGrpSpPr/>
          <p:nvPr/>
        </p:nvGrpSpPr>
        <p:grpSpPr>
          <a:xfrm>
            <a:off x="3440898" y="2307038"/>
            <a:ext cx="2415341" cy="1644333"/>
            <a:chOff x="3452238" y="1751370"/>
            <a:chExt cx="2415341" cy="1644333"/>
          </a:xfrm>
        </p:grpSpPr>
        <p:grpSp>
          <p:nvGrpSpPr>
            <p:cNvPr id="4" name="Group 79"/>
            <p:cNvGrpSpPr/>
            <p:nvPr/>
          </p:nvGrpSpPr>
          <p:grpSpPr>
            <a:xfrm>
              <a:off x="3458592" y="2302065"/>
              <a:ext cx="2392663" cy="567011"/>
              <a:chOff x="3458592" y="2302065"/>
              <a:chExt cx="2392663" cy="567011"/>
            </a:xfrm>
          </p:grpSpPr>
          <p:sp>
            <p:nvSpPr>
              <p:cNvPr id="78" name="Curved Left Arrow 77"/>
              <p:cNvSpPr/>
              <p:nvPr/>
            </p:nvSpPr>
            <p:spPr>
              <a:xfrm flipV="1">
                <a:off x="4717291" y="2302065"/>
                <a:ext cx="1133964" cy="487630"/>
              </a:xfrm>
              <a:prstGeom prst="curvedLeftArrow">
                <a:avLst/>
              </a:prstGeom>
              <a:solidFill>
                <a:schemeClr val="bg1">
                  <a:alpha val="5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Curved Right Arrow 78"/>
              <p:cNvSpPr/>
              <p:nvPr/>
            </p:nvSpPr>
            <p:spPr>
              <a:xfrm>
                <a:off x="3458592" y="2347426"/>
                <a:ext cx="1133963" cy="521650"/>
              </a:xfrm>
              <a:prstGeom prst="curvedRightArrow">
                <a:avLst/>
              </a:prstGeom>
              <a:solidFill>
                <a:schemeClr val="bg1">
                  <a:alpha val="5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" name="Group 80"/>
            <p:cNvGrpSpPr/>
            <p:nvPr/>
          </p:nvGrpSpPr>
          <p:grpSpPr>
            <a:xfrm>
              <a:off x="3452238" y="1751370"/>
              <a:ext cx="2392663" cy="567011"/>
              <a:chOff x="3458592" y="2302065"/>
              <a:chExt cx="2392663" cy="567011"/>
            </a:xfrm>
          </p:grpSpPr>
          <p:sp>
            <p:nvSpPr>
              <p:cNvPr id="82" name="Curved Left Arrow 81"/>
              <p:cNvSpPr/>
              <p:nvPr/>
            </p:nvSpPr>
            <p:spPr>
              <a:xfrm flipV="1">
                <a:off x="4717291" y="2302065"/>
                <a:ext cx="1133964" cy="487630"/>
              </a:xfrm>
              <a:prstGeom prst="curvedLeftArrow">
                <a:avLst/>
              </a:prstGeom>
              <a:solidFill>
                <a:schemeClr val="bg1">
                  <a:alpha val="5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Curved Right Arrow 82"/>
              <p:cNvSpPr/>
              <p:nvPr/>
            </p:nvSpPr>
            <p:spPr>
              <a:xfrm>
                <a:off x="3458592" y="2347426"/>
                <a:ext cx="1133963" cy="521650"/>
              </a:xfrm>
              <a:prstGeom prst="curvedRightArrow">
                <a:avLst/>
              </a:prstGeom>
              <a:solidFill>
                <a:schemeClr val="bg1">
                  <a:alpha val="5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83"/>
            <p:cNvGrpSpPr/>
            <p:nvPr/>
          </p:nvGrpSpPr>
          <p:grpSpPr>
            <a:xfrm>
              <a:off x="3474916" y="2828692"/>
              <a:ext cx="2392663" cy="567011"/>
              <a:chOff x="3458592" y="2302065"/>
              <a:chExt cx="2392663" cy="567011"/>
            </a:xfrm>
          </p:grpSpPr>
          <p:sp>
            <p:nvSpPr>
              <p:cNvPr id="85" name="Curved Left Arrow 84"/>
              <p:cNvSpPr/>
              <p:nvPr/>
            </p:nvSpPr>
            <p:spPr>
              <a:xfrm flipV="1">
                <a:off x="4717291" y="2302065"/>
                <a:ext cx="1133964" cy="487630"/>
              </a:xfrm>
              <a:prstGeom prst="curvedLeftArrow">
                <a:avLst/>
              </a:prstGeom>
              <a:solidFill>
                <a:schemeClr val="bg1">
                  <a:alpha val="5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Curved Right Arrow 85"/>
              <p:cNvSpPr/>
              <p:nvPr/>
            </p:nvSpPr>
            <p:spPr>
              <a:xfrm>
                <a:off x="3458592" y="2347426"/>
                <a:ext cx="1133963" cy="521650"/>
              </a:xfrm>
              <a:prstGeom prst="curvedRightArrow">
                <a:avLst/>
              </a:prstGeom>
              <a:solidFill>
                <a:schemeClr val="bg1">
                  <a:alpha val="57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87"/>
          <p:cNvGrpSpPr/>
          <p:nvPr/>
        </p:nvGrpSpPr>
        <p:grpSpPr>
          <a:xfrm>
            <a:off x="2574098" y="2556529"/>
            <a:ext cx="4280030" cy="567011"/>
            <a:chOff x="3458592" y="2302065"/>
            <a:chExt cx="2392663" cy="567011"/>
          </a:xfrm>
        </p:grpSpPr>
        <p:sp>
          <p:nvSpPr>
            <p:cNvPr id="89" name="Curved Left Arrow 88"/>
            <p:cNvSpPr/>
            <p:nvPr/>
          </p:nvSpPr>
          <p:spPr>
            <a:xfrm flipV="1">
              <a:off x="4717291" y="2302065"/>
              <a:ext cx="1133964" cy="487630"/>
            </a:xfrm>
            <a:prstGeom prst="curvedLeftArrow">
              <a:avLst/>
            </a:prstGeom>
            <a:solidFill>
              <a:schemeClr val="bg1">
                <a:alpha val="5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Curved Right Arrow 89"/>
            <p:cNvSpPr/>
            <p:nvPr/>
          </p:nvSpPr>
          <p:spPr>
            <a:xfrm>
              <a:off x="3458592" y="2347426"/>
              <a:ext cx="1133963" cy="521650"/>
            </a:xfrm>
            <a:prstGeom prst="curvedRightArrow">
              <a:avLst/>
            </a:prstGeom>
            <a:solidFill>
              <a:schemeClr val="bg1">
                <a:alpha val="5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3714470" y="306186"/>
            <a:ext cx="3401891" cy="523220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What is the role of environmental horizontal vorticity?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7"/>
          <a:srcRect t="7754"/>
          <a:stretch>
            <a:fillRect/>
          </a:stretch>
        </p:blipFill>
        <p:spPr>
          <a:xfrm>
            <a:off x="0" y="0"/>
            <a:ext cx="3548270" cy="24233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3" name="Rectangle 92"/>
          <p:cNvSpPr/>
          <p:nvPr/>
        </p:nvSpPr>
        <p:spPr>
          <a:xfrm>
            <a:off x="1060553" y="1577101"/>
            <a:ext cx="1243859" cy="759453"/>
          </a:xfrm>
          <a:prstGeom prst="rect">
            <a:avLst/>
          </a:prstGeom>
          <a:noFill/>
          <a:ln w="28575" cap="flat" cmpd="sng" algn="ctr">
            <a:solidFill>
              <a:srgbClr val="22FF2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rot="10800000" flipV="1">
            <a:off x="2042618" y="567795"/>
            <a:ext cx="1644243" cy="475503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5136855" y="4842275"/>
            <a:ext cx="2381324" cy="55567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5606763" y="6384548"/>
            <a:ext cx="2988681" cy="34871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49236" y="2165942"/>
            <a:ext cx="544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prstClr val="white"/>
                </a:solidFill>
                <a:latin typeface="Avenir Heavy"/>
                <a:cs typeface="Avenir Heavy"/>
              </a:rPr>
              <a:t>L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96421" y="2560802"/>
            <a:ext cx="770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800" dirty="0">
                <a:solidFill>
                  <a:prstClr val="white"/>
                </a:solidFill>
                <a:latin typeface="Avenir Heavy"/>
                <a:cs typeface="Avenir Heavy"/>
              </a:rPr>
              <a:t>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0" y="6488668"/>
            <a:ext cx="375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Dr. Paul </a:t>
            </a:r>
            <a:r>
              <a:rPr lang="en-US" dirty="0" err="1" smtClean="0">
                <a:solidFill>
                  <a:schemeClr val="bg1"/>
                </a:solidFill>
              </a:rPr>
              <a:t>Markowski</a:t>
            </a:r>
            <a:r>
              <a:rPr lang="en-US" dirty="0" smtClean="0">
                <a:solidFill>
                  <a:schemeClr val="bg1"/>
                </a:solidFill>
              </a:rPr>
              <a:t> PSU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96" grpId="0" animBg="1"/>
      <p:bldP spid="97" grpId="0" animBg="1"/>
      <p:bldP spid="45" grpId="0"/>
      <p:bldP spid="4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More “not too cold”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Don’t have direct thermodynamic observations throughout supercell/RFD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What corresponds to “not too cold” in the environment?</a:t>
            </a:r>
          </a:p>
          <a:p>
            <a:pPr lvl="1"/>
            <a:r>
              <a:rPr lang="en-US" sz="2400" dirty="0" smtClean="0">
                <a:solidFill>
                  <a:srgbClr val="996633"/>
                </a:solidFill>
                <a:latin typeface="Calibri" panose="020F0502020204030204" pitchFamily="34" charset="0"/>
              </a:rPr>
              <a:t>Higher LCL (lower RH) means more potential evaporation/cooling, and less buoyant RFD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Lower LCL (higher RH) means less potential evaporation/cooling, and more buoyant RFD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1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Positive feedback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000" dirty="0" smtClean="0">
                <a:latin typeface="+mn-lt"/>
              </a:rPr>
              <a:t>Buoyancy and vertical shear support supercells (persistent, rotating updraft)</a:t>
            </a:r>
          </a:p>
          <a:p>
            <a:r>
              <a:rPr lang="en-US" sz="4000" dirty="0" smtClean="0">
                <a:latin typeface="+mn-lt"/>
              </a:rPr>
              <a:t>Low pressure aloft strengthens as </a:t>
            </a:r>
            <a:r>
              <a:rPr lang="en-US" sz="4000" dirty="0" err="1" smtClean="0">
                <a:latin typeface="+mn-lt"/>
              </a:rPr>
              <a:t>mesocyclone</a:t>
            </a:r>
            <a:r>
              <a:rPr lang="en-US" sz="4000" dirty="0" smtClean="0">
                <a:latin typeface="+mn-lt"/>
              </a:rPr>
              <a:t> strengthens</a:t>
            </a:r>
          </a:p>
          <a:p>
            <a:r>
              <a:rPr lang="en-US" sz="4000" dirty="0" smtClean="0">
                <a:latin typeface="+mn-lt"/>
              </a:rPr>
              <a:t>Strengthening </a:t>
            </a:r>
            <a:r>
              <a:rPr lang="en-US" sz="4000" dirty="0" err="1" smtClean="0">
                <a:latin typeface="+mn-lt"/>
              </a:rPr>
              <a:t>mesocyclone</a:t>
            </a:r>
            <a:r>
              <a:rPr lang="en-US" sz="4000" dirty="0" smtClean="0">
                <a:latin typeface="+mn-lt"/>
              </a:rPr>
              <a:t> aloft leads to forced low-level ascent and stronger storm inflow</a:t>
            </a:r>
          </a:p>
          <a:p>
            <a:r>
              <a:rPr lang="en-US" sz="4000" dirty="0" smtClean="0">
                <a:latin typeface="+mn-lt"/>
              </a:rPr>
              <a:t>If air in RFD is not too cold/stable, then low-level stretching is enhanced</a:t>
            </a:r>
          </a:p>
          <a:p>
            <a:r>
              <a:rPr lang="en-US" sz="4000" dirty="0" smtClean="0">
                <a:latin typeface="+mn-lt"/>
              </a:rPr>
              <a:t>Can amplify storm-generated vertical vorticity to a tornado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5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280"/>
            <a:ext cx="9273720" cy="8046720"/>
          </a:xfrm>
          <a:noFill/>
          <a:ln>
            <a:solidFill>
              <a:srgbClr val="00B0F0"/>
            </a:solidFill>
          </a:ln>
        </p:spPr>
      </p:pic>
      <p:sp>
        <p:nvSpPr>
          <p:cNvPr id="10" name="Oval 9"/>
          <p:cNvSpPr/>
          <p:nvPr/>
        </p:nvSpPr>
        <p:spPr>
          <a:xfrm>
            <a:off x="1922106" y="3048000"/>
            <a:ext cx="1219200" cy="182102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59967" y="3276600"/>
            <a:ext cx="2133600" cy="98282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75554" y="4343400"/>
            <a:ext cx="2878494" cy="190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2250512" y="3517392"/>
            <a:ext cx="484632" cy="978408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flipH="1">
            <a:off x="3657602" y="3525696"/>
            <a:ext cx="990600" cy="484632"/>
          </a:xfrm>
          <a:prstGeom prst="rightArrow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505200" y="4648200"/>
            <a:ext cx="1143002" cy="1143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715000" y="5791200"/>
            <a:ext cx="2438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 Deep updraft/</a:t>
            </a:r>
            <a:r>
              <a:rPr lang="en-US" b="1" dirty="0" err="1" smtClean="0">
                <a:solidFill>
                  <a:srgbClr val="FF0000"/>
                </a:solidFill>
              </a:rPr>
              <a:t>meso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(warm sector)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52902" y="2348605"/>
            <a:ext cx="2095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2. Low-level updraft/</a:t>
            </a:r>
            <a:r>
              <a:rPr lang="en-US" b="1" dirty="0" err="1" smtClean="0">
                <a:solidFill>
                  <a:schemeClr val="bg1"/>
                </a:solidFill>
              </a:rPr>
              <a:t>meso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(forward flank 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55746" y="2514600"/>
            <a:ext cx="1447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3. Tornado</a:t>
            </a:r>
          </a:p>
          <a:p>
            <a:r>
              <a:rPr lang="en-US" b="1" dirty="0" smtClean="0"/>
              <a:t>(rear flank</a:t>
            </a:r>
            <a:r>
              <a:rPr lang="en-US" b="1" dirty="0" smtClean="0">
                <a:solidFill>
                  <a:srgbClr val="00B0F0"/>
                </a:solidFill>
              </a:rPr>
              <a:t>)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7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6" grpId="0" animBg="1"/>
      <p:bldP spid="29" grpId="0" animBg="1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Looking down at Midlevel Updraft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8" t="20555" r="4378" b="2777"/>
          <a:stretch/>
        </p:blipFill>
        <p:spPr>
          <a:xfrm>
            <a:off x="-1280160" y="1280160"/>
            <a:ext cx="12532073" cy="6309360"/>
          </a:xfrm>
        </p:spPr>
      </p:pic>
      <p:cxnSp>
        <p:nvCxnSpPr>
          <p:cNvPr id="7" name="Straight Arrow Connector 6"/>
          <p:cNvCxnSpPr/>
          <p:nvPr/>
        </p:nvCxnSpPr>
        <p:spPr>
          <a:xfrm flipV="1">
            <a:off x="609600" y="3668268"/>
            <a:ext cx="3962400" cy="76200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5109" y="3145048"/>
            <a:ext cx="199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mean wind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6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0684" cy="69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Three Basic Ideas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n-lt"/>
              </a:rPr>
              <a:t>1.  Will ambient environment support a right-moving </a:t>
            </a:r>
            <a:r>
              <a:rPr lang="en-US" dirty="0" err="1" smtClean="0">
                <a:latin typeface="+mn-lt"/>
              </a:rPr>
              <a:t>supercell</a:t>
            </a:r>
            <a:r>
              <a:rPr lang="en-US" dirty="0" smtClean="0">
                <a:latin typeface="+mn-lt"/>
              </a:rPr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n-lt"/>
              </a:rPr>
              <a:t>2.  Will forward-flank inflow support amplification of low-level </a:t>
            </a:r>
            <a:r>
              <a:rPr lang="en-US" dirty="0" err="1">
                <a:latin typeface="+mn-lt"/>
              </a:rPr>
              <a:t>mesocyclone</a:t>
            </a:r>
            <a:r>
              <a:rPr lang="en-US" dirty="0">
                <a:latin typeface="+mn-lt"/>
              </a:rPr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+mn-lt"/>
              </a:rPr>
              <a:t>3.  Will RFD air be stretched and vertical </a:t>
            </a:r>
            <a:r>
              <a:rPr lang="en-US" dirty="0" err="1">
                <a:latin typeface="+mn-lt"/>
              </a:rPr>
              <a:t>vorticity</a:t>
            </a:r>
            <a:r>
              <a:rPr lang="en-US" dirty="0">
                <a:latin typeface="+mn-lt"/>
              </a:rPr>
              <a:t> amplified rapidly?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42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4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Meteorology of Tornado</a:t>
            </a:r>
            <a:br>
              <a:rPr lang="en-US" dirty="0" smtClean="0"/>
            </a:br>
            <a:r>
              <a:rPr lang="en-US" dirty="0" smtClean="0"/>
              <a:t>Forecasting:</a:t>
            </a:r>
            <a:br>
              <a:rPr lang="en-US" dirty="0" smtClean="0"/>
            </a:br>
            <a:r>
              <a:rPr lang="en-US" dirty="0" smtClean="0"/>
              <a:t>Supercell and Tornado Parameters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Rich Thompson</a:t>
            </a:r>
          </a:p>
          <a:p>
            <a:r>
              <a:rPr lang="en-US" dirty="0" smtClean="0"/>
              <a:t>SPC</a:t>
            </a:r>
            <a:endParaRPr lang="en-US" dirty="0"/>
          </a:p>
        </p:txBody>
      </p:sp>
      <p:pic>
        <p:nvPicPr>
          <p:cNvPr id="4" name="Picture 4" descr="spc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4640" y="4572000"/>
            <a:ext cx="344244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463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 </a:t>
            </a:r>
            <a:r>
              <a:rPr lang="en-US" dirty="0" err="1" smtClean="0"/>
              <a:t>supercell</a:t>
            </a:r>
            <a:r>
              <a:rPr lang="en-US" dirty="0" smtClean="0"/>
              <a:t> necessities…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initial updraft (buoyancy)…</a:t>
            </a:r>
          </a:p>
          <a:p>
            <a:r>
              <a:rPr lang="en-US" dirty="0" smtClean="0"/>
              <a:t>Vertical wind shear…</a:t>
            </a:r>
          </a:p>
          <a:p>
            <a:r>
              <a:rPr lang="en-US" dirty="0" smtClean="0"/>
              <a:t>Updraft tilts and stretches horizontal </a:t>
            </a:r>
            <a:r>
              <a:rPr lang="en-US" dirty="0" err="1" smtClean="0"/>
              <a:t>vorticity</a:t>
            </a:r>
            <a:r>
              <a:rPr lang="en-US" dirty="0" smtClean="0"/>
              <a:t> (generated by ambient vertical shear)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Leads to </a:t>
            </a:r>
            <a:r>
              <a:rPr lang="en-US" sz="2400" dirty="0" err="1" smtClean="0">
                <a:solidFill>
                  <a:srgbClr val="00B0F0"/>
                </a:solidFill>
              </a:rPr>
              <a:t>mesocyclone</a:t>
            </a:r>
            <a:r>
              <a:rPr lang="en-US" sz="2400" dirty="0" smtClean="0">
                <a:solidFill>
                  <a:srgbClr val="00B0F0"/>
                </a:solidFill>
              </a:rPr>
              <a:t> development, which makes for a stronger, longer-lived storm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2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are these concepts applied?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Buoyancy is readily calculated (CAPE)</a:t>
            </a:r>
          </a:p>
          <a:p>
            <a:r>
              <a:rPr lang="en-US" dirty="0" smtClean="0"/>
              <a:t>Vertical wind shear – through what depth?</a:t>
            </a:r>
          </a:p>
          <a:p>
            <a:pPr lvl="1"/>
            <a:r>
              <a:rPr lang="en-US" dirty="0" smtClean="0"/>
              <a:t>Need sufficient horizontal </a:t>
            </a:r>
            <a:r>
              <a:rPr lang="en-US" dirty="0" err="1" smtClean="0"/>
              <a:t>vorticity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>
                <a:solidFill>
                  <a:srgbClr val="00B0F0"/>
                </a:solidFill>
              </a:rPr>
              <a:t>Low-level shear (rotation)</a:t>
            </a:r>
          </a:p>
          <a:p>
            <a:pPr lvl="1"/>
            <a:r>
              <a:rPr lang="en-US" dirty="0" smtClean="0"/>
              <a:t>Also need sufficient vertical shear so that developing precipitation is removed from updraft</a:t>
            </a:r>
          </a:p>
          <a:p>
            <a:pPr lvl="2"/>
            <a:r>
              <a:rPr lang="en-US" dirty="0" smtClean="0">
                <a:solidFill>
                  <a:srgbClr val="00B0F0"/>
                </a:solidFill>
              </a:rPr>
              <a:t>Deep-layer shear (longevity)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4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we mean by “low-level” shear?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“Low-level shear” meant to represent storm inflow layer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Horizontal </a:t>
            </a:r>
            <a:r>
              <a:rPr lang="en-US" sz="2400" dirty="0" err="1" smtClean="0">
                <a:solidFill>
                  <a:srgbClr val="00B0F0"/>
                </a:solidFill>
              </a:rPr>
              <a:t>vorticity</a:t>
            </a:r>
            <a:r>
              <a:rPr lang="en-US" sz="2400" dirty="0" smtClean="0">
                <a:solidFill>
                  <a:srgbClr val="00B0F0"/>
                </a:solidFill>
              </a:rPr>
              <a:t> only matters if it corresponds to potential buoyancy</a:t>
            </a:r>
          </a:p>
          <a:p>
            <a:r>
              <a:rPr lang="en-US" dirty="0"/>
              <a:t>Effective inflow </a:t>
            </a:r>
            <a:r>
              <a:rPr lang="en-US" dirty="0" smtClean="0"/>
              <a:t>layer</a:t>
            </a:r>
            <a:endParaRPr lang="en-US" dirty="0"/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Contiguous layer of lifted parcels meeting CAPE and CIN constraints 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Empirical (100 J kg</a:t>
            </a:r>
            <a:r>
              <a:rPr lang="en-US" sz="2400" baseline="30000" dirty="0">
                <a:solidFill>
                  <a:srgbClr val="00B0F0"/>
                </a:solidFill>
              </a:rPr>
              <a:t>-1</a:t>
            </a:r>
            <a:r>
              <a:rPr lang="en-US" sz="2400" dirty="0">
                <a:solidFill>
                  <a:srgbClr val="00B0F0"/>
                </a:solidFill>
              </a:rPr>
              <a:t> CAPE and 250 J kg</a:t>
            </a:r>
            <a:r>
              <a:rPr lang="en-US" sz="2400" baseline="30000" dirty="0">
                <a:solidFill>
                  <a:srgbClr val="00B0F0"/>
                </a:solidFill>
              </a:rPr>
              <a:t>-1</a:t>
            </a:r>
            <a:r>
              <a:rPr lang="en-US" sz="2400" dirty="0">
                <a:solidFill>
                  <a:srgbClr val="00B0F0"/>
                </a:solidFill>
              </a:rPr>
              <a:t>CIN)</a:t>
            </a:r>
          </a:p>
          <a:p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Effective Inflow Layer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2500" r="50000" b="31500"/>
          <a:stretch/>
        </p:blipFill>
        <p:spPr>
          <a:xfrm>
            <a:off x="1554480" y="548640"/>
            <a:ext cx="5852160" cy="6035040"/>
          </a:xfrm>
        </p:spPr>
      </p:pic>
      <p:sp>
        <p:nvSpPr>
          <p:cNvPr id="5" name="Oval 4"/>
          <p:cNvSpPr/>
          <p:nvPr/>
        </p:nvSpPr>
        <p:spPr>
          <a:xfrm>
            <a:off x="4419600" y="5334000"/>
            <a:ext cx="1066800" cy="762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793671" y="5715000"/>
            <a:ext cx="5334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19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500" r="50000" b="31500"/>
          <a:stretch/>
        </p:blipFill>
        <p:spPr>
          <a:xfrm>
            <a:off x="1554480" y="548640"/>
            <a:ext cx="5852160" cy="6035040"/>
          </a:xfrm>
        </p:spPr>
      </p:pic>
    </p:spTree>
    <p:extLst>
      <p:ext uri="{BB962C8B-B14F-4D97-AF65-F5344CB8AC3E}">
        <p14:creationId xmlns:p14="http://schemas.microsoft.com/office/powerpoint/2010/main" val="50363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500" r="50000" b="31500"/>
          <a:stretch/>
        </p:blipFill>
        <p:spPr>
          <a:xfrm>
            <a:off x="1554480" y="548640"/>
            <a:ext cx="5852160" cy="6035040"/>
          </a:xfrm>
        </p:spPr>
      </p:pic>
    </p:spTree>
    <p:extLst>
      <p:ext uri="{BB962C8B-B14F-4D97-AF65-F5344CB8AC3E}">
        <p14:creationId xmlns:p14="http://schemas.microsoft.com/office/powerpoint/2010/main" val="345684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499"/>
          <a:stretch/>
        </p:blipFill>
        <p:spPr>
          <a:xfrm>
            <a:off x="1554480" y="548640"/>
            <a:ext cx="5852160" cy="6035040"/>
          </a:xfrm>
        </p:spPr>
      </p:pic>
    </p:spTree>
    <p:extLst>
      <p:ext uri="{BB962C8B-B14F-4D97-AF65-F5344CB8AC3E}">
        <p14:creationId xmlns:p14="http://schemas.microsoft.com/office/powerpoint/2010/main" val="27639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500" r="50000" b="31500"/>
          <a:stretch/>
        </p:blipFill>
        <p:spPr>
          <a:xfrm>
            <a:off x="1554480" y="548640"/>
            <a:ext cx="5852160" cy="6035040"/>
          </a:xfrm>
        </p:spPr>
      </p:pic>
    </p:spTree>
    <p:extLst>
      <p:ext uri="{BB962C8B-B14F-4D97-AF65-F5344CB8AC3E}">
        <p14:creationId xmlns:p14="http://schemas.microsoft.com/office/powerpoint/2010/main" val="15511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480" y="-1005840"/>
            <a:ext cx="14063768" cy="9235440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1524000" y="3657600"/>
            <a:ext cx="3962400" cy="76200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524000" y="2133600"/>
            <a:ext cx="3657600" cy="1562100"/>
          </a:xfrm>
          <a:prstGeom prst="straightConnector1">
            <a:avLst/>
          </a:prstGeom>
          <a:ln w="7620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24000" y="3810000"/>
            <a:ext cx="3733800" cy="1600200"/>
          </a:xfrm>
          <a:prstGeom prst="straightConnector1">
            <a:avLst/>
          </a:prstGeom>
          <a:ln w="7620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4000" y="1447800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New updraft and storm motion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4480" y="5029200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New updraft and storm motion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8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499"/>
          <a:stretch/>
        </p:blipFill>
        <p:spPr>
          <a:xfrm>
            <a:off x="1554480" y="548640"/>
            <a:ext cx="5852160" cy="6035040"/>
          </a:xfrm>
        </p:spPr>
      </p:pic>
    </p:spTree>
    <p:extLst>
      <p:ext uri="{BB962C8B-B14F-4D97-AF65-F5344CB8AC3E}">
        <p14:creationId xmlns:p14="http://schemas.microsoft.com/office/powerpoint/2010/main" val="12221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499"/>
          <a:stretch/>
        </p:blipFill>
        <p:spPr>
          <a:xfrm>
            <a:off x="1554480" y="548640"/>
            <a:ext cx="5852160" cy="6035040"/>
          </a:xfrm>
        </p:spPr>
      </p:pic>
    </p:spTree>
    <p:extLst>
      <p:ext uri="{BB962C8B-B14F-4D97-AF65-F5344CB8AC3E}">
        <p14:creationId xmlns:p14="http://schemas.microsoft.com/office/powerpoint/2010/main" val="334647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2497" r="50000" b="31499"/>
          <a:stretch/>
        </p:blipFill>
        <p:spPr>
          <a:xfrm>
            <a:off x="1554480" y="548640"/>
            <a:ext cx="5852160" cy="6035040"/>
          </a:xfrm>
        </p:spPr>
      </p:pic>
    </p:spTree>
    <p:extLst>
      <p:ext uri="{BB962C8B-B14F-4D97-AF65-F5344CB8AC3E}">
        <p14:creationId xmlns:p14="http://schemas.microsoft.com/office/powerpoint/2010/main" val="51916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Apply effective inflow layer to hodograph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7" t="5453" r="675" b="43636"/>
          <a:stretch/>
        </p:blipFill>
        <p:spPr>
          <a:xfrm>
            <a:off x="2103120" y="1463040"/>
            <a:ext cx="5120640" cy="5120640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4114800" y="2819400"/>
            <a:ext cx="533400" cy="990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114800" y="3733800"/>
            <a:ext cx="533400" cy="762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19812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“effective SRH”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648200" y="2442865"/>
            <a:ext cx="685800" cy="87183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40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822960"/>
            <a:ext cx="8588180" cy="5843016"/>
          </a:xfrm>
        </p:spPr>
      </p:pic>
      <p:cxnSp>
        <p:nvCxnSpPr>
          <p:cNvPr id="7" name="Straight Connector 6"/>
          <p:cNvCxnSpPr/>
          <p:nvPr/>
        </p:nvCxnSpPr>
        <p:spPr>
          <a:xfrm>
            <a:off x="1066800" y="5715000"/>
            <a:ext cx="769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822960"/>
            <a:ext cx="8583224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0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we mean by “deep-layer” shear?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“Deep-layer shear” meant to represent storm depth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Must look high enough to consider forming precipitation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Sustained supercells in simulations when shear extended through at least 5-6 km AGL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5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account for storm depth?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Effective bulk wind difference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Consider depth of CAPE-bearing layer and storm inflow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% depth from inflow base to MU parcel EL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0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6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Effective Bulk Wind Difference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822960"/>
            <a:ext cx="5853113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6324600" y="2667000"/>
            <a:ext cx="0" cy="35814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67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822960"/>
            <a:ext cx="8588180" cy="5843016"/>
          </a:xfrm>
        </p:spPr>
      </p:pic>
      <p:sp>
        <p:nvSpPr>
          <p:cNvPr id="7" name="Oval 6"/>
          <p:cNvSpPr/>
          <p:nvPr/>
        </p:nvSpPr>
        <p:spPr>
          <a:xfrm>
            <a:off x="3505200" y="3581400"/>
            <a:ext cx="1905000" cy="1219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1981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Stronger BWD with non-supercell storms (top “whisker”)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415426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Weaker BWD with supercell storms (bottom “whisker”)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4970" y="762000"/>
            <a:ext cx="371202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BWD by % of storm depth</a:t>
            </a:r>
          </a:p>
          <a:p>
            <a:pPr algn="ctr"/>
            <a:r>
              <a:rPr lang="en-US" sz="2400" dirty="0" smtClean="0"/>
              <a:t>(surface-based storms)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741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cs typeface="Arial" panose="020B0604020202020204" pitchFamily="34" charset="0"/>
              </a:rPr>
              <a:t>Effective Bulk Wind Difference (EBWD)</a:t>
            </a:r>
            <a:endParaRPr lang="en-US" sz="4000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Very similar to 0-6 km bulk wind difference in “typical” cases</a:t>
            </a:r>
          </a:p>
          <a:p>
            <a:r>
              <a:rPr lang="en-US" dirty="0" smtClean="0">
                <a:cs typeface="Arial" panose="020B0604020202020204" pitchFamily="34" charset="0"/>
              </a:rPr>
              <a:t>More flexible uses than fixed-layer bulk wind differences (such as 0-6 km)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  <a:cs typeface="Arial" panose="020B0604020202020204" pitchFamily="34" charset="0"/>
              </a:rPr>
              <a:t>Designed to represent shallow and deep buoyancy environments 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  <a:cs typeface="Arial" panose="020B0604020202020204" pitchFamily="34" charset="0"/>
              </a:rPr>
              <a:t>Designed to represent elevated thunderstorm environments</a:t>
            </a:r>
            <a:endParaRPr lang="en-US" sz="2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9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3686</TotalTime>
  <Words>2028</Words>
  <Application>Microsoft Office PowerPoint</Application>
  <PresentationFormat>On-screen Show (4:3)</PresentationFormat>
  <Paragraphs>307</Paragraphs>
  <Slides>120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120</vt:i4>
      </vt:variant>
    </vt:vector>
  </HeadingPairs>
  <TitlesOfParts>
    <vt:vector size="128" baseType="lpstr">
      <vt:lpstr>Office Theme</vt:lpstr>
      <vt:lpstr>3_Blank Presentation</vt:lpstr>
      <vt:lpstr>1_Office Theme</vt:lpstr>
      <vt:lpstr>3_Office Theme</vt:lpstr>
      <vt:lpstr>2_Office Theme</vt:lpstr>
      <vt:lpstr>4_Office Theme</vt:lpstr>
      <vt:lpstr>5_Office Theme</vt:lpstr>
      <vt:lpstr>6_Office Theme</vt:lpstr>
      <vt:lpstr>The Meteorology of Tornado Forecasting: Supercells and Tornadoes</vt:lpstr>
      <vt:lpstr>Workshop Organization</vt:lpstr>
      <vt:lpstr>Supercell storms</vt:lpstr>
      <vt:lpstr>What makes a supercell?</vt:lpstr>
      <vt:lpstr>Importance of Midlevel Rotation</vt:lpstr>
      <vt:lpstr>Supercell storms</vt:lpstr>
      <vt:lpstr>PowerPoint Presentation</vt:lpstr>
      <vt:lpstr>Looking down at Midlevel Updraft </vt:lpstr>
      <vt:lpstr>PowerPoint Presentation</vt:lpstr>
      <vt:lpstr>Straight hodograph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Curved hodograph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Supercell Formation vs. Persistence</vt:lpstr>
      <vt:lpstr>Tornadogenesis</vt:lpstr>
      <vt:lpstr>PowerPoint Presentation</vt:lpstr>
      <vt:lpstr>Non-mesocyclonic tornadoes</vt:lpstr>
      <vt:lpstr>PowerPoint Presentation</vt:lpstr>
      <vt:lpstr>PowerPoint Presentation</vt:lpstr>
      <vt:lpstr>Non-mesocyclonic Tornado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Limiting Factors</vt:lpstr>
      <vt:lpstr>Mesocyclonic Tornadoes</vt:lpstr>
      <vt:lpstr>Vorticity sources</vt:lpstr>
      <vt:lpstr>Mesocyclonic Tornadogenesis</vt:lpstr>
      <vt:lpstr>PowerPoint Presentation</vt:lpstr>
      <vt:lpstr>Source for near-surface rotation</vt:lpstr>
      <vt:lpstr>PowerPoint Presentation</vt:lpstr>
      <vt:lpstr>What about “not too cold” and “strong suction from above”?</vt:lpstr>
      <vt:lpstr>PowerPoint Presentation</vt:lpstr>
      <vt:lpstr>Strong suction from above</vt:lpstr>
      <vt:lpstr>What do we observe?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“Not too cold”</vt:lpstr>
      <vt:lpstr>PowerPoint Presentation</vt:lpstr>
      <vt:lpstr>PowerPoint Presentation</vt:lpstr>
      <vt:lpstr>PowerPoint Presentation</vt:lpstr>
      <vt:lpstr>More “not too cold”</vt:lpstr>
      <vt:lpstr>Positive feedback</vt:lpstr>
      <vt:lpstr>PowerPoint Presentation</vt:lpstr>
      <vt:lpstr>Three Basic Ideas</vt:lpstr>
      <vt:lpstr>The Meteorology of Tornado Forecasting: Supercell and Tornado Parameters</vt:lpstr>
      <vt:lpstr>Recall supercell necessities…</vt:lpstr>
      <vt:lpstr>How are these concepts applied?</vt:lpstr>
      <vt:lpstr>What do we mean by “low-level” shear? </vt:lpstr>
      <vt:lpstr>Effective Inflow Layer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Apply effective inflow layer to hodograph</vt:lpstr>
      <vt:lpstr>PowerPoint Presentation</vt:lpstr>
      <vt:lpstr>What do we mean by “deep-layer” shear? </vt:lpstr>
      <vt:lpstr>How do we account for storm depth?</vt:lpstr>
      <vt:lpstr>Effective Bulk Wind Difference</vt:lpstr>
      <vt:lpstr>PowerPoint Presentation</vt:lpstr>
      <vt:lpstr>Effective Bulk Wind Difference (EBWD)</vt:lpstr>
      <vt:lpstr>PowerPoint Presentation</vt:lpstr>
      <vt:lpstr>PowerPoint Presentation</vt:lpstr>
      <vt:lpstr>Supercell Composite Parameter (SCP)</vt:lpstr>
      <vt:lpstr>PowerPoint Presentation</vt:lpstr>
      <vt:lpstr>Effective-layer SCP</vt:lpstr>
      <vt:lpstr>PowerPoint Presentation</vt:lpstr>
      <vt:lpstr>PowerPoint Presentation</vt:lpstr>
      <vt:lpstr>SCP weaknesses</vt:lpstr>
      <vt:lpstr>SCP strengths</vt:lpstr>
      <vt:lpstr>PowerPoint Presentation</vt:lpstr>
      <vt:lpstr>Significant Tornado Parameter (STP)</vt:lpstr>
      <vt:lpstr>ESRH – driving factor</vt:lpstr>
      <vt:lpstr>MLCAPE – driving factor</vt:lpstr>
      <vt:lpstr>EBWD – driving factor</vt:lpstr>
      <vt:lpstr>MLLCL – limiting factor</vt:lpstr>
      <vt:lpstr>MLCIN – limiting factor</vt:lpstr>
      <vt:lpstr>Effective-layer STP</vt:lpstr>
      <vt:lpstr>PowerPoint Presentation</vt:lpstr>
      <vt:lpstr>Rationale behind STP</vt:lpstr>
      <vt:lpstr>STP weaknesses</vt:lpstr>
      <vt:lpstr>What’s up next?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Severe Thunderstorm Forecasting: Supercells and Tornadoes</dc:title>
  <dc:creator>rthompson</dc:creator>
  <cp:lastModifiedBy>rthompson</cp:lastModifiedBy>
  <cp:revision>97</cp:revision>
  <dcterms:created xsi:type="dcterms:W3CDTF">2014-10-28T16:57:26Z</dcterms:created>
  <dcterms:modified xsi:type="dcterms:W3CDTF">2015-04-29T21:58:58Z</dcterms:modified>
</cp:coreProperties>
</file>